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694" r:id="rId8"/>
    <p:sldMasterId id="2147483701" r:id="rId9"/>
    <p:sldMasterId id="2147483709" r:id="rId10"/>
    <p:sldMasterId id="2147483713" r:id="rId11"/>
  </p:sldMasterIdLst>
  <p:notesMasterIdLst>
    <p:notesMasterId r:id="rId55"/>
  </p:notesMasterIdLst>
  <p:handoutMasterIdLst>
    <p:handoutMasterId r:id="rId56"/>
  </p:handoutMasterIdLst>
  <p:sldIdLst>
    <p:sldId id="256" r:id="rId12"/>
    <p:sldId id="1420" r:id="rId13"/>
    <p:sldId id="264" r:id="rId14"/>
    <p:sldId id="267" r:id="rId15"/>
    <p:sldId id="268" r:id="rId16"/>
    <p:sldId id="313" r:id="rId17"/>
    <p:sldId id="314" r:id="rId18"/>
    <p:sldId id="315" r:id="rId19"/>
    <p:sldId id="316" r:id="rId20"/>
    <p:sldId id="317" r:id="rId21"/>
    <p:sldId id="318" r:id="rId22"/>
    <p:sldId id="1417" r:id="rId23"/>
    <p:sldId id="291" r:id="rId24"/>
    <p:sldId id="1419" r:id="rId25"/>
    <p:sldId id="1376" r:id="rId26"/>
    <p:sldId id="322" r:id="rId27"/>
    <p:sldId id="1378" r:id="rId28"/>
    <p:sldId id="323" r:id="rId29"/>
    <p:sldId id="1414" r:id="rId30"/>
    <p:sldId id="1415" r:id="rId31"/>
    <p:sldId id="261" r:id="rId32"/>
    <p:sldId id="262" r:id="rId33"/>
    <p:sldId id="259" r:id="rId34"/>
    <p:sldId id="320" r:id="rId35"/>
    <p:sldId id="324" r:id="rId36"/>
    <p:sldId id="1397" r:id="rId37"/>
    <p:sldId id="1379" r:id="rId38"/>
    <p:sldId id="1380" r:id="rId39"/>
    <p:sldId id="1396" r:id="rId40"/>
    <p:sldId id="1394" r:id="rId41"/>
    <p:sldId id="1381" r:id="rId42"/>
    <p:sldId id="1398" r:id="rId43"/>
    <p:sldId id="1407" r:id="rId44"/>
    <p:sldId id="1408" r:id="rId45"/>
    <p:sldId id="1409" r:id="rId46"/>
    <p:sldId id="1402" r:id="rId47"/>
    <p:sldId id="1411" r:id="rId48"/>
    <p:sldId id="1410" r:id="rId49"/>
    <p:sldId id="1412" r:id="rId50"/>
    <p:sldId id="1416" r:id="rId51"/>
    <p:sldId id="257" r:id="rId52"/>
    <p:sldId id="1413" r:id="rId53"/>
    <p:sldId id="1421"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C"/>
    <a:srgbClr val="007CC1"/>
    <a:srgbClr val="345E64"/>
    <a:srgbClr val="EC7404"/>
    <a:srgbClr val="98B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49439-E405-18FD-F11C-A7F74D8B1933}" v="12" dt="2025-10-27T06:52:52.4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94720"/>
  </p:normalViewPr>
  <p:slideViewPr>
    <p:cSldViewPr snapToGrid="0">
      <p:cViewPr>
        <p:scale>
          <a:sx n="114" d="100"/>
          <a:sy n="114" d="100"/>
        </p:scale>
        <p:origin x="774" y="138"/>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248" y="35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Bokkers" userId="S::l.bokkers@huisartseneemland.nl::83be3c63-58dc-49e1-8ae9-7663860d2e02" providerId="AD" clId="Web-{6E98CC2F-6A03-0E83-6702-5B62B966322C}"/>
    <pc:docChg chg="addSld delSld modSld sldOrd">
      <pc:chgData name="Lotte Bokkers" userId="S::l.bokkers@huisartseneemland.nl::83be3c63-58dc-49e1-8ae9-7663860d2e02" providerId="AD" clId="Web-{6E98CC2F-6A03-0E83-6702-5B62B966322C}" dt="2025-10-15T11:11:55.054" v="206" actId="20577"/>
      <pc:docMkLst>
        <pc:docMk/>
      </pc:docMkLst>
      <pc:sldChg chg="modSp">
        <pc:chgData name="Lotte Bokkers" userId="S::l.bokkers@huisartseneemland.nl::83be3c63-58dc-49e1-8ae9-7663860d2e02" providerId="AD" clId="Web-{6E98CC2F-6A03-0E83-6702-5B62B966322C}" dt="2025-10-15T11:11:55.054" v="206" actId="20577"/>
        <pc:sldMkLst>
          <pc:docMk/>
          <pc:sldMk cId="1289048682" sldId="1413"/>
        </pc:sldMkLst>
        <pc:spChg chg="mod">
          <ac:chgData name="Lotte Bokkers" userId="S::l.bokkers@huisartseneemland.nl::83be3c63-58dc-49e1-8ae9-7663860d2e02" providerId="AD" clId="Web-{6E98CC2F-6A03-0E83-6702-5B62B966322C}" dt="2025-10-15T11:11:55.054" v="206" actId="20577"/>
          <ac:spMkLst>
            <pc:docMk/>
            <pc:sldMk cId="1289048682" sldId="1413"/>
            <ac:spMk id="3" creationId="{E2030AF6-5EC7-6E58-D3F7-88435345E415}"/>
          </ac:spMkLst>
        </pc:spChg>
      </pc:sldChg>
      <pc:sldChg chg="delSp modSp new mod ord modClrScheme chgLayout">
        <pc:chgData name="Lotte Bokkers" userId="S::l.bokkers@huisartseneemland.nl::83be3c63-58dc-49e1-8ae9-7663860d2e02" providerId="AD" clId="Web-{6E98CC2F-6A03-0E83-6702-5B62B966322C}" dt="2025-10-15T10:40:05.647" v="104" actId="20577"/>
        <pc:sldMkLst>
          <pc:docMk/>
          <pc:sldMk cId="746577249" sldId="1420"/>
        </pc:sldMkLst>
        <pc:spChg chg="mod ord">
          <ac:chgData name="Lotte Bokkers" userId="S::l.bokkers@huisartseneemland.nl::83be3c63-58dc-49e1-8ae9-7663860d2e02" providerId="AD" clId="Web-{6E98CC2F-6A03-0E83-6702-5B62B966322C}" dt="2025-10-15T10:39:02.316" v="81" actId="20577"/>
          <ac:spMkLst>
            <pc:docMk/>
            <pc:sldMk cId="746577249" sldId="1420"/>
            <ac:spMk id="2" creationId="{8F514108-C316-F003-AC86-11B158E1E14C}"/>
          </ac:spMkLst>
        </pc:spChg>
        <pc:spChg chg="mod ord">
          <ac:chgData name="Lotte Bokkers" userId="S::l.bokkers@huisartseneemland.nl::83be3c63-58dc-49e1-8ae9-7663860d2e02" providerId="AD" clId="Web-{6E98CC2F-6A03-0E83-6702-5B62B966322C}" dt="2025-10-15T10:40:05.647" v="104" actId="20577"/>
          <ac:spMkLst>
            <pc:docMk/>
            <pc:sldMk cId="746577249" sldId="1420"/>
            <ac:spMk id="3" creationId="{797DBD80-73BC-BBBE-CB29-ADCDACA8F613}"/>
          </ac:spMkLst>
        </pc:spChg>
      </pc:sldChg>
    </pc:docChg>
  </pc:docChgLst>
  <pc:docChgLst>
    <pc:chgData name="Lotte Bokkers" userId="S::l.bokkers@huisartseneemland.nl::83be3c63-58dc-49e1-8ae9-7663860d2e02" providerId="AD" clId="Web-{EE249439-E405-18FD-F11C-A7F74D8B1933}"/>
    <pc:docChg chg="addSld modSld">
      <pc:chgData name="Lotte Bokkers" userId="S::l.bokkers@huisartseneemland.nl::83be3c63-58dc-49e1-8ae9-7663860d2e02" providerId="AD" clId="Web-{EE249439-E405-18FD-F11C-A7F74D8B1933}" dt="2025-10-27T06:52:52.471" v="12" actId="20577"/>
      <pc:docMkLst>
        <pc:docMk/>
      </pc:docMkLst>
      <pc:sldChg chg="addSp modSp">
        <pc:chgData name="Lotte Bokkers" userId="S::l.bokkers@huisartseneemland.nl::83be3c63-58dc-49e1-8ae9-7663860d2e02" providerId="AD" clId="Web-{EE249439-E405-18FD-F11C-A7F74D8B1933}" dt="2025-10-27T06:51:49.078" v="5"/>
        <pc:sldMkLst>
          <pc:docMk/>
          <pc:sldMk cId="1823004758" sldId="257"/>
        </pc:sldMkLst>
        <pc:spChg chg="add">
          <ac:chgData name="Lotte Bokkers" userId="S::l.bokkers@huisartseneemland.nl::83be3c63-58dc-49e1-8ae9-7663860d2e02" providerId="AD" clId="Web-{EE249439-E405-18FD-F11C-A7F74D8B1933}" dt="2025-10-27T06:51:49.078" v="5"/>
          <ac:spMkLst>
            <pc:docMk/>
            <pc:sldMk cId="1823004758" sldId="257"/>
            <ac:spMk id="5" creationId="{AD330011-AE59-03F4-1DCF-405AFBC2499F}"/>
          </ac:spMkLst>
        </pc:spChg>
        <pc:graphicFrameChg chg="mod">
          <ac:chgData name="Lotte Bokkers" userId="S::l.bokkers@huisartseneemland.nl::83be3c63-58dc-49e1-8ae9-7663860d2e02" providerId="AD" clId="Web-{EE249439-E405-18FD-F11C-A7F74D8B1933}" dt="2025-10-27T06:51:31.890" v="4" actId="1076"/>
          <ac:graphicFrameMkLst>
            <pc:docMk/>
            <pc:sldMk cId="1823004758" sldId="257"/>
            <ac:graphicFrameMk id="4" creationId="{76B37B6F-F548-FBD6-B7F7-CA94CCA3CFA1}"/>
          </ac:graphicFrameMkLst>
        </pc:graphicFrameChg>
      </pc:sldChg>
      <pc:sldChg chg="addSp">
        <pc:chgData name="Lotte Bokkers" userId="S::l.bokkers@huisartseneemland.nl::83be3c63-58dc-49e1-8ae9-7663860d2e02" providerId="AD" clId="Web-{EE249439-E405-18FD-F11C-A7F74D8B1933}" dt="2025-10-27T06:52:13.735" v="6"/>
        <pc:sldMkLst>
          <pc:docMk/>
          <pc:sldMk cId="980316108" sldId="259"/>
        </pc:sldMkLst>
        <pc:spChg chg="add">
          <ac:chgData name="Lotte Bokkers" userId="S::l.bokkers@huisartseneemland.nl::83be3c63-58dc-49e1-8ae9-7663860d2e02" providerId="AD" clId="Web-{EE249439-E405-18FD-F11C-A7F74D8B1933}" dt="2025-10-27T06:52:13.735" v="6"/>
          <ac:spMkLst>
            <pc:docMk/>
            <pc:sldMk cId="980316108" sldId="259"/>
            <ac:spMk id="5" creationId="{725DE91E-80F9-02D9-39FF-17BDDAB7C907}"/>
          </ac:spMkLst>
        </pc:spChg>
      </pc:sldChg>
      <pc:sldChg chg="modSp">
        <pc:chgData name="Lotte Bokkers" userId="S::l.bokkers@huisartseneemland.nl::83be3c63-58dc-49e1-8ae9-7663860d2e02" providerId="AD" clId="Web-{EE249439-E405-18FD-F11C-A7F74D8B1933}" dt="2025-10-27T06:43:38.344" v="0" actId="20577"/>
        <pc:sldMkLst>
          <pc:docMk/>
          <pc:sldMk cId="3000096721" sldId="1410"/>
        </pc:sldMkLst>
        <pc:spChg chg="mod">
          <ac:chgData name="Lotte Bokkers" userId="S::l.bokkers@huisartseneemland.nl::83be3c63-58dc-49e1-8ae9-7663860d2e02" providerId="AD" clId="Web-{EE249439-E405-18FD-F11C-A7F74D8B1933}" dt="2025-10-27T06:43:38.344" v="0" actId="20577"/>
          <ac:spMkLst>
            <pc:docMk/>
            <pc:sldMk cId="3000096721" sldId="1410"/>
            <ac:spMk id="3" creationId="{7961C8E8-F159-740E-BD3C-F46C7AE3B75E}"/>
          </ac:spMkLst>
        </pc:spChg>
      </pc:sldChg>
      <pc:sldChg chg="modSp">
        <pc:chgData name="Lotte Bokkers" userId="S::l.bokkers@huisartseneemland.nl::83be3c63-58dc-49e1-8ae9-7663860d2e02" providerId="AD" clId="Web-{EE249439-E405-18FD-F11C-A7F74D8B1933}" dt="2025-10-27T06:44:16.923" v="3" actId="20577"/>
        <pc:sldMkLst>
          <pc:docMk/>
          <pc:sldMk cId="1289048682" sldId="1413"/>
        </pc:sldMkLst>
        <pc:spChg chg="mod">
          <ac:chgData name="Lotte Bokkers" userId="S::l.bokkers@huisartseneemland.nl::83be3c63-58dc-49e1-8ae9-7663860d2e02" providerId="AD" clId="Web-{EE249439-E405-18FD-F11C-A7F74D8B1933}" dt="2025-10-27T06:44:16.923" v="3" actId="20577"/>
          <ac:spMkLst>
            <pc:docMk/>
            <pc:sldMk cId="1289048682" sldId="1413"/>
            <ac:spMk id="3" creationId="{E2030AF6-5EC7-6E58-D3F7-88435345E415}"/>
          </ac:spMkLst>
        </pc:spChg>
      </pc:sldChg>
      <pc:sldChg chg="modSp new">
        <pc:chgData name="Lotte Bokkers" userId="S::l.bokkers@huisartseneemland.nl::83be3c63-58dc-49e1-8ae9-7663860d2e02" providerId="AD" clId="Web-{EE249439-E405-18FD-F11C-A7F74D8B1933}" dt="2025-10-27T06:52:52.471" v="12" actId="20577"/>
        <pc:sldMkLst>
          <pc:docMk/>
          <pc:sldMk cId="834165492" sldId="1421"/>
        </pc:sldMkLst>
        <pc:spChg chg="mod">
          <ac:chgData name="Lotte Bokkers" userId="S::l.bokkers@huisartseneemland.nl::83be3c63-58dc-49e1-8ae9-7663860d2e02" providerId="AD" clId="Web-{EE249439-E405-18FD-F11C-A7F74D8B1933}" dt="2025-10-27T06:52:52.471" v="12" actId="20577"/>
          <ac:spMkLst>
            <pc:docMk/>
            <pc:sldMk cId="834165492" sldId="1421"/>
            <ac:spMk id="2" creationId="{B594786D-9770-9E7E-06FF-5155C6D88A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ebruiker\Desktop\Grafieken%20F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bruiker\Desktop\Grafieken%20FT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Blad1!$Q$40</c:f>
              <c:strCache>
                <c:ptCount val="1"/>
                <c:pt idx="0">
                  <c:v>ACE-remmer</c:v>
                </c:pt>
              </c:strCache>
            </c:strRef>
          </c:tx>
          <c:spPr>
            <a:solidFill>
              <a:schemeClr val="accent1"/>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Blad1!$Q$41:$Q$48</c:f>
              <c:numCache>
                <c:formatCode>General</c:formatCode>
                <c:ptCount val="8"/>
                <c:pt idx="0">
                  <c:v>30</c:v>
                </c:pt>
                <c:pt idx="1">
                  <c:v>6</c:v>
                </c:pt>
                <c:pt idx="2">
                  <c:v>16</c:v>
                </c:pt>
                <c:pt idx="3">
                  <c:v>30</c:v>
                </c:pt>
                <c:pt idx="4">
                  <c:v>28</c:v>
                </c:pt>
                <c:pt idx="5">
                  <c:v>11</c:v>
                </c:pt>
                <c:pt idx="6">
                  <c:v>9</c:v>
                </c:pt>
                <c:pt idx="7">
                  <c:v>28</c:v>
                </c:pt>
              </c:numCache>
            </c:numRef>
          </c:val>
          <c:extLst>
            <c:ext xmlns:c16="http://schemas.microsoft.com/office/drawing/2014/chart" uri="{C3380CC4-5D6E-409C-BE32-E72D297353CC}">
              <c16:uniqueId val="{00000000-BA29-4F90-B926-DBE07BA65514}"/>
            </c:ext>
          </c:extLst>
        </c:ser>
        <c:ser>
          <c:idx val="1"/>
          <c:order val="1"/>
          <c:tx>
            <c:strRef>
              <c:f>Blad1!$R$40</c:f>
              <c:strCache>
                <c:ptCount val="1"/>
                <c:pt idx="0">
                  <c:v>Calciumantagonist</c:v>
                </c:pt>
              </c:strCache>
            </c:strRef>
          </c:tx>
          <c:spPr>
            <a:solidFill>
              <a:schemeClr val="accent2"/>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Blad1!$R$41:$R$48</c:f>
              <c:numCache>
                <c:formatCode>General</c:formatCode>
                <c:ptCount val="8"/>
                <c:pt idx="0">
                  <c:v>7</c:v>
                </c:pt>
                <c:pt idx="1">
                  <c:v>11</c:v>
                </c:pt>
                <c:pt idx="2">
                  <c:v>11</c:v>
                </c:pt>
                <c:pt idx="3">
                  <c:v>17</c:v>
                </c:pt>
                <c:pt idx="4">
                  <c:v>21</c:v>
                </c:pt>
                <c:pt idx="5">
                  <c:v>16</c:v>
                </c:pt>
                <c:pt idx="6">
                  <c:v>5</c:v>
                </c:pt>
                <c:pt idx="7">
                  <c:v>13</c:v>
                </c:pt>
              </c:numCache>
            </c:numRef>
          </c:val>
          <c:extLst>
            <c:ext xmlns:c16="http://schemas.microsoft.com/office/drawing/2014/chart" uri="{C3380CC4-5D6E-409C-BE32-E72D297353CC}">
              <c16:uniqueId val="{00000001-BA29-4F90-B926-DBE07BA65514}"/>
            </c:ext>
          </c:extLst>
        </c:ser>
        <c:ser>
          <c:idx val="2"/>
          <c:order val="2"/>
          <c:tx>
            <c:strRef>
              <c:f>Blad1!$S$40</c:f>
              <c:strCache>
                <c:ptCount val="1"/>
                <c:pt idx="0">
                  <c:v>Betablokker</c:v>
                </c:pt>
              </c:strCache>
            </c:strRef>
          </c:tx>
          <c:spPr>
            <a:solidFill>
              <a:schemeClr val="accent3"/>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Blad1!$S$41:$S$48</c:f>
              <c:numCache>
                <c:formatCode>General</c:formatCode>
                <c:ptCount val="8"/>
                <c:pt idx="0">
                  <c:v>21</c:v>
                </c:pt>
                <c:pt idx="1">
                  <c:v>11</c:v>
                </c:pt>
                <c:pt idx="2">
                  <c:v>7</c:v>
                </c:pt>
                <c:pt idx="3">
                  <c:v>16</c:v>
                </c:pt>
                <c:pt idx="4">
                  <c:v>22</c:v>
                </c:pt>
                <c:pt idx="5">
                  <c:v>5</c:v>
                </c:pt>
                <c:pt idx="6">
                  <c:v>2</c:v>
                </c:pt>
                <c:pt idx="7">
                  <c:v>10</c:v>
                </c:pt>
              </c:numCache>
            </c:numRef>
          </c:val>
          <c:extLst>
            <c:ext xmlns:c16="http://schemas.microsoft.com/office/drawing/2014/chart" uri="{C3380CC4-5D6E-409C-BE32-E72D297353CC}">
              <c16:uniqueId val="{00000002-BA29-4F90-B926-DBE07BA65514}"/>
            </c:ext>
          </c:extLst>
        </c:ser>
        <c:ser>
          <c:idx val="3"/>
          <c:order val="3"/>
          <c:tx>
            <c:strRef>
              <c:f>Blad1!$T$40</c:f>
              <c:strCache>
                <c:ptCount val="1"/>
                <c:pt idx="0">
                  <c:v>AT2-antagonist</c:v>
                </c:pt>
              </c:strCache>
            </c:strRef>
          </c:tx>
          <c:spPr>
            <a:solidFill>
              <a:schemeClr val="accent4"/>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Blad1!$T$41:$T$48</c:f>
              <c:numCache>
                <c:formatCode>General</c:formatCode>
                <c:ptCount val="8"/>
                <c:pt idx="0">
                  <c:v>2</c:v>
                </c:pt>
                <c:pt idx="1">
                  <c:v>3</c:v>
                </c:pt>
                <c:pt idx="2">
                  <c:v>5</c:v>
                </c:pt>
                <c:pt idx="3">
                  <c:v>2</c:v>
                </c:pt>
                <c:pt idx="4">
                  <c:v>13</c:v>
                </c:pt>
                <c:pt idx="5">
                  <c:v>1</c:v>
                </c:pt>
                <c:pt idx="6">
                  <c:v>3</c:v>
                </c:pt>
                <c:pt idx="7">
                  <c:v>3</c:v>
                </c:pt>
              </c:numCache>
            </c:numRef>
          </c:val>
          <c:extLst>
            <c:ext xmlns:c16="http://schemas.microsoft.com/office/drawing/2014/chart" uri="{C3380CC4-5D6E-409C-BE32-E72D297353CC}">
              <c16:uniqueId val="{00000003-BA29-4F90-B926-DBE07BA65514}"/>
            </c:ext>
          </c:extLst>
        </c:ser>
        <c:ser>
          <c:idx val="4"/>
          <c:order val="4"/>
          <c:tx>
            <c:strRef>
              <c:f>Blad1!$U$40</c:f>
              <c:strCache>
                <c:ptCount val="1"/>
                <c:pt idx="0">
                  <c:v>Diureticum</c:v>
                </c:pt>
              </c:strCache>
            </c:strRef>
          </c:tx>
          <c:spPr>
            <a:solidFill>
              <a:schemeClr val="accent5"/>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Blad1!$U$41:$U$48</c:f>
              <c:numCache>
                <c:formatCode>General</c:formatCode>
                <c:ptCount val="8"/>
                <c:pt idx="0">
                  <c:v>1</c:v>
                </c:pt>
                <c:pt idx="1">
                  <c:v>3</c:v>
                </c:pt>
                <c:pt idx="2">
                  <c:v>7</c:v>
                </c:pt>
                <c:pt idx="3">
                  <c:v>5</c:v>
                </c:pt>
                <c:pt idx="4">
                  <c:v>4</c:v>
                </c:pt>
                <c:pt idx="5">
                  <c:v>4</c:v>
                </c:pt>
                <c:pt idx="6">
                  <c:v>1</c:v>
                </c:pt>
                <c:pt idx="7">
                  <c:v>2</c:v>
                </c:pt>
              </c:numCache>
            </c:numRef>
          </c:val>
          <c:extLst>
            <c:ext xmlns:c16="http://schemas.microsoft.com/office/drawing/2014/chart" uri="{C3380CC4-5D6E-409C-BE32-E72D297353CC}">
              <c16:uniqueId val="{00000004-BA29-4F90-B926-DBE07BA65514}"/>
            </c:ext>
          </c:extLst>
        </c:ser>
        <c:ser>
          <c:idx val="5"/>
          <c:order val="5"/>
          <c:tx>
            <c:strRef>
              <c:f>Blad1!$V$40</c:f>
              <c:strCache>
                <c:ptCount val="1"/>
                <c:pt idx="0">
                  <c:v>Combipreparaat</c:v>
                </c:pt>
              </c:strCache>
            </c:strRef>
          </c:tx>
          <c:spPr>
            <a:solidFill>
              <a:schemeClr val="accent6"/>
            </a:solidFill>
            <a:ln>
              <a:noFill/>
            </a:ln>
            <a:effectLst/>
          </c:spPr>
          <c:invertIfNegative val="0"/>
          <c:cat>
            <c:strRef>
              <c:f>Blad1!$P$41:$P$48</c:f>
              <c:strCache>
                <c:ptCount val="8"/>
                <c:pt idx="0">
                  <c:v>Waart</c:v>
                </c:pt>
                <c:pt idx="1">
                  <c:v>Wetering</c:v>
                </c:pt>
                <c:pt idx="2">
                  <c:v>Meeteren</c:v>
                </c:pt>
                <c:pt idx="3">
                  <c:v>Ekart</c:v>
                </c:pt>
                <c:pt idx="4">
                  <c:v>Schaap</c:v>
                </c:pt>
                <c:pt idx="5">
                  <c:v>Leest</c:v>
                </c:pt>
                <c:pt idx="6">
                  <c:v>Rooy</c:v>
                </c:pt>
                <c:pt idx="7">
                  <c:v>Wiel</c:v>
                </c:pt>
              </c:strCache>
            </c:strRef>
          </c:cat>
          <c:val>
            <c:numRef>
              <c:f>Blad1!$V$41:$V$48</c:f>
              <c:numCache>
                <c:formatCode>General</c:formatCode>
                <c:ptCount val="8"/>
                <c:pt idx="0">
                  <c:v>2</c:v>
                </c:pt>
                <c:pt idx="1">
                  <c:v>2</c:v>
                </c:pt>
                <c:pt idx="2">
                  <c:v>1</c:v>
                </c:pt>
                <c:pt idx="3">
                  <c:v>4</c:v>
                </c:pt>
                <c:pt idx="4">
                  <c:v>2</c:v>
                </c:pt>
                <c:pt idx="6">
                  <c:v>0</c:v>
                </c:pt>
                <c:pt idx="7">
                  <c:v>0</c:v>
                </c:pt>
              </c:numCache>
            </c:numRef>
          </c:val>
          <c:extLst>
            <c:ext xmlns:c16="http://schemas.microsoft.com/office/drawing/2014/chart" uri="{C3380CC4-5D6E-409C-BE32-E72D297353CC}">
              <c16:uniqueId val="{00000005-BA29-4F90-B926-DBE07BA65514}"/>
            </c:ext>
          </c:extLst>
        </c:ser>
        <c:dLbls>
          <c:showLegendKey val="0"/>
          <c:showVal val="0"/>
          <c:showCatName val="0"/>
          <c:showSerName val="0"/>
          <c:showPercent val="0"/>
          <c:showBubbleSize val="0"/>
        </c:dLbls>
        <c:gapWidth val="219"/>
        <c:overlap val="-27"/>
        <c:axId val="509718272"/>
        <c:axId val="509719352"/>
        <c:extLst>
          <c:ext xmlns:c15="http://schemas.microsoft.com/office/drawing/2012/chart" uri="{02D57815-91ED-43cb-92C2-25804820EDAC}">
            <c15:filteredBarSeries>
              <c15:ser>
                <c:idx val="6"/>
                <c:order val="6"/>
                <c:tx>
                  <c:strRef>
                    <c:extLst>
                      <c:ext uri="{02D57815-91ED-43cb-92C2-25804820EDAC}">
                        <c15:formulaRef>
                          <c15:sqref>Blad1!$W$40</c15:sqref>
                        </c15:formulaRef>
                      </c:ext>
                    </c:extLst>
                    <c:strCache>
                      <c:ptCount val="1"/>
                    </c:strCache>
                  </c:strRef>
                </c:tx>
                <c:spPr>
                  <a:solidFill>
                    <a:schemeClr val="accent1">
                      <a:lumMod val="60000"/>
                    </a:schemeClr>
                  </a:solidFill>
                  <a:ln>
                    <a:noFill/>
                  </a:ln>
                  <a:effectLst/>
                </c:spPr>
                <c:invertIfNegative val="0"/>
                <c:cat>
                  <c:strRef>
                    <c:extLst>
                      <c:ext uri="{02D57815-91ED-43cb-92C2-25804820EDAC}">
                        <c15:formulaRef>
                          <c15:sqref>Blad1!$P$41:$P$48</c15:sqref>
                        </c15:formulaRef>
                      </c:ext>
                    </c:extLst>
                    <c:strCache>
                      <c:ptCount val="8"/>
                      <c:pt idx="0">
                        <c:v>Waart</c:v>
                      </c:pt>
                      <c:pt idx="1">
                        <c:v>Wetering</c:v>
                      </c:pt>
                      <c:pt idx="2">
                        <c:v>Meeteren</c:v>
                      </c:pt>
                      <c:pt idx="3">
                        <c:v>Ekart</c:v>
                      </c:pt>
                      <c:pt idx="4">
                        <c:v>Schaap</c:v>
                      </c:pt>
                      <c:pt idx="5">
                        <c:v>Leest</c:v>
                      </c:pt>
                      <c:pt idx="6">
                        <c:v>Rooy</c:v>
                      </c:pt>
                      <c:pt idx="7">
                        <c:v>Wiel</c:v>
                      </c:pt>
                    </c:strCache>
                  </c:strRef>
                </c:cat>
                <c:val>
                  <c:numRef>
                    <c:extLst>
                      <c:ext uri="{02D57815-91ED-43cb-92C2-25804820EDAC}">
                        <c15:formulaRef>
                          <c15:sqref>Blad1!$W$41:$W$48</c15:sqref>
                        </c15:formulaRef>
                      </c:ext>
                    </c:extLst>
                    <c:numCache>
                      <c:formatCode>General</c:formatCode>
                      <c:ptCount val="8"/>
                    </c:numCache>
                  </c:numRef>
                </c:val>
                <c:extLst>
                  <c:ext xmlns:c16="http://schemas.microsoft.com/office/drawing/2014/chart" uri="{C3380CC4-5D6E-409C-BE32-E72D297353CC}">
                    <c16:uniqueId val="{00000006-BA29-4F90-B926-DBE07BA65514}"/>
                  </c:ext>
                </c:extLst>
              </c15:ser>
            </c15:filteredBarSeries>
          </c:ext>
        </c:extLst>
      </c:barChart>
      <c:catAx>
        <c:axId val="50971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509719352"/>
        <c:crosses val="autoZero"/>
        <c:auto val="1"/>
        <c:lblAlgn val="ctr"/>
        <c:lblOffset val="100"/>
        <c:noMultiLvlLbl val="0"/>
      </c:catAx>
      <c:valAx>
        <c:axId val="509719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509718272"/>
        <c:crosses val="autoZero"/>
        <c:crossBetween val="between"/>
      </c:valAx>
      <c:spPr>
        <a:noFill/>
        <a:ln>
          <a:noFill/>
        </a:ln>
        <a:effectLst/>
      </c:spPr>
    </c:plotArea>
    <c:legend>
      <c:legendPos val="b"/>
      <c:layout>
        <c:manualLayout>
          <c:xMode val="edge"/>
          <c:yMode val="edge"/>
          <c:x val="3.4541428060128845E-2"/>
          <c:y val="0.89104795296913331"/>
          <c:w val="0.94268999045573854"/>
          <c:h val="0.1073751183000270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1800" baseline="0"/>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Blad1!$Q$89</c:f>
              <c:strCache>
                <c:ptCount val="1"/>
                <c:pt idx="0">
                  <c:v>Rosuvastatine</c:v>
                </c:pt>
              </c:strCache>
            </c:strRef>
          </c:tx>
          <c:spPr>
            <a:solidFill>
              <a:schemeClr val="accent1"/>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Blad1!$Q$90:$Q$97</c:f>
              <c:numCache>
                <c:formatCode>General</c:formatCode>
                <c:ptCount val="8"/>
                <c:pt idx="0">
                  <c:v>30</c:v>
                </c:pt>
                <c:pt idx="1">
                  <c:v>12</c:v>
                </c:pt>
                <c:pt idx="2">
                  <c:v>18</c:v>
                </c:pt>
                <c:pt idx="3">
                  <c:v>38</c:v>
                </c:pt>
                <c:pt idx="4">
                  <c:v>29</c:v>
                </c:pt>
                <c:pt idx="5">
                  <c:v>22</c:v>
                </c:pt>
                <c:pt idx="6">
                  <c:v>14</c:v>
                </c:pt>
                <c:pt idx="7">
                  <c:v>19</c:v>
                </c:pt>
              </c:numCache>
            </c:numRef>
          </c:val>
          <c:extLst>
            <c:ext xmlns:c16="http://schemas.microsoft.com/office/drawing/2014/chart" uri="{C3380CC4-5D6E-409C-BE32-E72D297353CC}">
              <c16:uniqueId val="{00000000-3814-4B1D-9120-40135AC4D432}"/>
            </c:ext>
          </c:extLst>
        </c:ser>
        <c:ser>
          <c:idx val="1"/>
          <c:order val="1"/>
          <c:tx>
            <c:strRef>
              <c:f>Blad1!$R$89</c:f>
              <c:strCache>
                <c:ptCount val="1"/>
                <c:pt idx="0">
                  <c:v>Atorvastatine</c:v>
                </c:pt>
              </c:strCache>
            </c:strRef>
          </c:tx>
          <c:spPr>
            <a:solidFill>
              <a:schemeClr val="accent2"/>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Blad1!$R$90:$R$97</c:f>
              <c:numCache>
                <c:formatCode>General</c:formatCode>
                <c:ptCount val="8"/>
                <c:pt idx="0">
                  <c:v>6</c:v>
                </c:pt>
                <c:pt idx="1">
                  <c:v>5</c:v>
                </c:pt>
                <c:pt idx="2">
                  <c:v>6</c:v>
                </c:pt>
                <c:pt idx="3">
                  <c:v>5</c:v>
                </c:pt>
                <c:pt idx="4">
                  <c:v>10</c:v>
                </c:pt>
                <c:pt idx="5">
                  <c:v>8</c:v>
                </c:pt>
                <c:pt idx="6">
                  <c:v>17</c:v>
                </c:pt>
                <c:pt idx="7">
                  <c:v>23</c:v>
                </c:pt>
              </c:numCache>
            </c:numRef>
          </c:val>
          <c:extLst>
            <c:ext xmlns:c16="http://schemas.microsoft.com/office/drawing/2014/chart" uri="{C3380CC4-5D6E-409C-BE32-E72D297353CC}">
              <c16:uniqueId val="{00000001-3814-4B1D-9120-40135AC4D432}"/>
            </c:ext>
          </c:extLst>
        </c:ser>
        <c:ser>
          <c:idx val="2"/>
          <c:order val="2"/>
          <c:tx>
            <c:strRef>
              <c:f>Blad1!$S$89</c:f>
              <c:strCache>
                <c:ptCount val="1"/>
                <c:pt idx="0">
                  <c:v>Simvastatine</c:v>
                </c:pt>
              </c:strCache>
            </c:strRef>
          </c:tx>
          <c:spPr>
            <a:solidFill>
              <a:schemeClr val="accent3"/>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Blad1!$S$90:$S$97</c:f>
              <c:numCache>
                <c:formatCode>General</c:formatCode>
                <c:ptCount val="8"/>
                <c:pt idx="0">
                  <c:v>5</c:v>
                </c:pt>
                <c:pt idx="2">
                  <c:v>5</c:v>
                </c:pt>
                <c:pt idx="4">
                  <c:v>8</c:v>
                </c:pt>
                <c:pt idx="6">
                  <c:v>3</c:v>
                </c:pt>
                <c:pt idx="7">
                  <c:v>5</c:v>
                </c:pt>
              </c:numCache>
            </c:numRef>
          </c:val>
          <c:extLst>
            <c:ext xmlns:c16="http://schemas.microsoft.com/office/drawing/2014/chart" uri="{C3380CC4-5D6E-409C-BE32-E72D297353CC}">
              <c16:uniqueId val="{00000002-3814-4B1D-9120-40135AC4D432}"/>
            </c:ext>
          </c:extLst>
        </c:ser>
        <c:ser>
          <c:idx val="3"/>
          <c:order val="3"/>
          <c:tx>
            <c:strRef>
              <c:f>Blad1!$T$89</c:f>
              <c:strCache>
                <c:ptCount val="1"/>
                <c:pt idx="0">
                  <c:v>Ezetimibe</c:v>
                </c:pt>
              </c:strCache>
            </c:strRef>
          </c:tx>
          <c:spPr>
            <a:solidFill>
              <a:schemeClr val="accent4"/>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Blad1!$T$90:$T$97</c:f>
              <c:numCache>
                <c:formatCode>General</c:formatCode>
                <c:ptCount val="8"/>
                <c:pt idx="0">
                  <c:v>2</c:v>
                </c:pt>
                <c:pt idx="1">
                  <c:v>5</c:v>
                </c:pt>
                <c:pt idx="3">
                  <c:v>1</c:v>
                </c:pt>
                <c:pt idx="4">
                  <c:v>1</c:v>
                </c:pt>
                <c:pt idx="5">
                  <c:v>2</c:v>
                </c:pt>
                <c:pt idx="6">
                  <c:v>6</c:v>
                </c:pt>
                <c:pt idx="7">
                  <c:v>1</c:v>
                </c:pt>
              </c:numCache>
            </c:numRef>
          </c:val>
          <c:extLst>
            <c:ext xmlns:c16="http://schemas.microsoft.com/office/drawing/2014/chart" uri="{C3380CC4-5D6E-409C-BE32-E72D297353CC}">
              <c16:uniqueId val="{00000003-3814-4B1D-9120-40135AC4D432}"/>
            </c:ext>
          </c:extLst>
        </c:ser>
        <c:ser>
          <c:idx val="4"/>
          <c:order val="4"/>
          <c:tx>
            <c:strRef>
              <c:f>Blad1!$U$89</c:f>
              <c:strCache>
                <c:ptCount val="1"/>
                <c:pt idx="0">
                  <c:v>Pravastatine</c:v>
                </c:pt>
              </c:strCache>
            </c:strRef>
          </c:tx>
          <c:spPr>
            <a:solidFill>
              <a:schemeClr val="accent5"/>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Blad1!$U$90:$U$97</c:f>
              <c:numCache>
                <c:formatCode>General</c:formatCode>
                <c:ptCount val="8"/>
                <c:pt idx="2">
                  <c:v>2</c:v>
                </c:pt>
                <c:pt idx="3">
                  <c:v>1</c:v>
                </c:pt>
                <c:pt idx="4">
                  <c:v>2</c:v>
                </c:pt>
              </c:numCache>
            </c:numRef>
          </c:val>
          <c:extLst>
            <c:ext xmlns:c16="http://schemas.microsoft.com/office/drawing/2014/chart" uri="{C3380CC4-5D6E-409C-BE32-E72D297353CC}">
              <c16:uniqueId val="{00000004-3814-4B1D-9120-40135AC4D432}"/>
            </c:ext>
          </c:extLst>
        </c:ser>
        <c:ser>
          <c:idx val="5"/>
          <c:order val="5"/>
          <c:tx>
            <c:strRef>
              <c:f>Blad1!$V$89</c:f>
              <c:strCache>
                <c:ptCount val="1"/>
                <c:pt idx="0">
                  <c:v>Fluvastatine</c:v>
                </c:pt>
              </c:strCache>
            </c:strRef>
          </c:tx>
          <c:spPr>
            <a:solidFill>
              <a:schemeClr val="accent6"/>
            </a:solidFill>
            <a:ln>
              <a:noFill/>
            </a:ln>
            <a:effectLst/>
          </c:spPr>
          <c:invertIfNegative val="0"/>
          <c:cat>
            <c:strRef>
              <c:f>Blad1!$P$90:$P$97</c:f>
              <c:strCache>
                <c:ptCount val="8"/>
                <c:pt idx="0">
                  <c:v>Waart</c:v>
                </c:pt>
                <c:pt idx="1">
                  <c:v>Wetering</c:v>
                </c:pt>
                <c:pt idx="2">
                  <c:v>Meeteren</c:v>
                </c:pt>
                <c:pt idx="3">
                  <c:v>Ekart</c:v>
                </c:pt>
                <c:pt idx="4">
                  <c:v>Schaap</c:v>
                </c:pt>
                <c:pt idx="5">
                  <c:v>Leest</c:v>
                </c:pt>
                <c:pt idx="6">
                  <c:v>Rooy</c:v>
                </c:pt>
                <c:pt idx="7">
                  <c:v>Wiel</c:v>
                </c:pt>
              </c:strCache>
            </c:strRef>
          </c:cat>
          <c:val>
            <c:numRef>
              <c:f>Blad1!$V$90:$V$97</c:f>
              <c:numCache>
                <c:formatCode>General</c:formatCode>
                <c:ptCount val="8"/>
                <c:pt idx="4">
                  <c:v>1</c:v>
                </c:pt>
              </c:numCache>
            </c:numRef>
          </c:val>
          <c:extLst>
            <c:ext xmlns:c16="http://schemas.microsoft.com/office/drawing/2014/chart" uri="{C3380CC4-5D6E-409C-BE32-E72D297353CC}">
              <c16:uniqueId val="{00000005-3814-4B1D-9120-40135AC4D432}"/>
            </c:ext>
          </c:extLst>
        </c:ser>
        <c:dLbls>
          <c:showLegendKey val="0"/>
          <c:showVal val="0"/>
          <c:showCatName val="0"/>
          <c:showSerName val="0"/>
          <c:showPercent val="0"/>
          <c:showBubbleSize val="0"/>
        </c:dLbls>
        <c:gapWidth val="219"/>
        <c:overlap val="-27"/>
        <c:axId val="336863832"/>
        <c:axId val="336867432"/>
      </c:barChart>
      <c:catAx>
        <c:axId val="33686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336867432"/>
        <c:crosses val="autoZero"/>
        <c:auto val="1"/>
        <c:lblAlgn val="ctr"/>
        <c:lblOffset val="100"/>
        <c:noMultiLvlLbl val="0"/>
      </c:catAx>
      <c:valAx>
        <c:axId val="336867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33686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1600" baseline="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36369-2C78-4F6F-99C3-BA4E39E08890}"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nl-NL"/>
        </a:p>
      </dgm:t>
    </dgm:pt>
    <dgm:pt modelId="{7D16D9E2-4574-4E15-86F1-82246E5A3379}">
      <dgm:prSet phldrT="[Tekst]" custT="1"/>
      <dgm:spPr>
        <a:gradFill rotWithShape="0">
          <a:gsLst>
            <a:gs pos="0">
              <a:srgbClr val="E7C3EB"/>
            </a:gs>
            <a:gs pos="100000">
              <a:srgbClr val="BF5FC9"/>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Kwetsbare ouderen</a:t>
          </a:r>
        </a:p>
        <a:p>
          <a:r>
            <a:rPr lang="nl-NL" sz="1600" b="1" dirty="0">
              <a:solidFill>
                <a:sysClr val="windowText" lastClr="000000"/>
              </a:solidFill>
              <a:latin typeface="Century Gothic" panose="020B0502020202020204" pitchFamily="34" charset="0"/>
            </a:rPr>
            <a:t>BLOEDDRUK</a:t>
          </a:r>
        </a:p>
      </dgm:t>
    </dgm:pt>
    <dgm:pt modelId="{3E0D3085-9C55-4EF8-94A9-83325308196C}" type="parTrans" cxnId="{BF488D33-645E-412B-B2AC-76764782F085}">
      <dgm:prSet custT="1"/>
      <dgm:spPr>
        <a:ln w="9525">
          <a:solidFill>
            <a:schemeClr val="tx1"/>
          </a:solidFill>
        </a:ln>
        <a:effectLst/>
      </dgm:spPr>
      <dgm:t>
        <a:bodyPr/>
        <a:lstStyle/>
        <a:p>
          <a:endParaRPr lang="nl-NL" sz="1000">
            <a:latin typeface="Century Gothic" panose="020B0502020202020204" pitchFamily="34" charset="0"/>
          </a:endParaRPr>
        </a:p>
      </dgm:t>
    </dgm:pt>
    <dgm:pt modelId="{3BDBF617-65B7-4CA5-A6D8-FE0EB5DFFE9E}" type="sibTrans" cxnId="{BF488D33-645E-412B-B2AC-76764782F085}">
      <dgm:prSet/>
      <dgm:spPr/>
      <dgm:t>
        <a:bodyPr/>
        <a:lstStyle/>
        <a:p>
          <a:endParaRPr lang="nl-NL" sz="1000">
            <a:latin typeface="Century Gothic" panose="020B0502020202020204" pitchFamily="34" charset="0"/>
          </a:endParaRPr>
        </a:p>
      </dgm:t>
    </dgm:pt>
    <dgm:pt modelId="{0F116E82-F480-4A3F-8EA4-7D364FA2100F}">
      <dgm:prSet phldrT="[Tekst]" custT="1"/>
      <dgm:spPr>
        <a:gradFill rotWithShape="0">
          <a:gsLst>
            <a:gs pos="0">
              <a:schemeClr val="bg2"/>
            </a:gs>
            <a:gs pos="100000">
              <a:srgbClr val="0070C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Met HVZ</a:t>
          </a:r>
        </a:p>
      </dgm:t>
    </dgm:pt>
    <dgm:pt modelId="{BDEFCAFA-B1D2-433C-9142-0A8657F1029F}" type="parTrans" cxnId="{0E81BAEC-0710-4E3A-B1FF-F091F7854542}">
      <dgm:prSet custT="1"/>
      <dgm:spPr>
        <a:ln w="9525">
          <a:solidFill>
            <a:schemeClr val="tx1"/>
          </a:solidFill>
        </a:ln>
        <a:effectLst/>
      </dgm:spPr>
      <dgm:t>
        <a:bodyPr/>
        <a:lstStyle/>
        <a:p>
          <a:endParaRPr lang="nl-NL" sz="1600">
            <a:latin typeface="Century Gothic" panose="020B0502020202020204" pitchFamily="34" charset="0"/>
          </a:endParaRPr>
        </a:p>
      </dgm:t>
    </dgm:pt>
    <dgm:pt modelId="{BED0A047-C66D-4121-B849-B28C71955CF2}" type="sibTrans" cxnId="{0E81BAEC-0710-4E3A-B1FF-F091F7854542}">
      <dgm:prSet/>
      <dgm:spPr/>
      <dgm:t>
        <a:bodyPr/>
        <a:lstStyle/>
        <a:p>
          <a:endParaRPr lang="nl-NL" sz="1000">
            <a:latin typeface="Century Gothic" panose="020B0502020202020204" pitchFamily="34" charset="0"/>
          </a:endParaRPr>
        </a:p>
      </dgm:t>
    </dgm:pt>
    <dgm:pt modelId="{ECA5F0BC-96B8-48E9-8513-42C6011E747A}">
      <dgm:prSet custT="1"/>
      <dgm:spPr>
        <a:gradFill rotWithShape="0">
          <a:gsLst>
            <a:gs pos="0">
              <a:schemeClr val="bg2"/>
            </a:gs>
            <a:gs pos="100000">
              <a:srgbClr val="0070C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Zonder HVZ</a:t>
          </a:r>
        </a:p>
      </dgm:t>
    </dgm:pt>
    <dgm:pt modelId="{C602F864-08FC-4308-8B2B-72D614F52587}" type="parTrans" cxnId="{6541035C-D20D-42BA-A5AB-44F351090127}">
      <dgm:prSet custT="1"/>
      <dgm:spPr>
        <a:ln w="9525">
          <a:solidFill>
            <a:schemeClr val="tx1"/>
          </a:solidFill>
        </a:ln>
        <a:effectLst/>
      </dgm:spPr>
      <dgm:t>
        <a:bodyPr/>
        <a:lstStyle/>
        <a:p>
          <a:endParaRPr lang="nl-NL" sz="1600">
            <a:latin typeface="Century Gothic" panose="020B0502020202020204" pitchFamily="34" charset="0"/>
          </a:endParaRPr>
        </a:p>
      </dgm:t>
    </dgm:pt>
    <dgm:pt modelId="{3FB836D2-3558-4979-949D-DABC58CE2F27}" type="sibTrans" cxnId="{6541035C-D20D-42BA-A5AB-44F351090127}">
      <dgm:prSet/>
      <dgm:spPr/>
      <dgm:t>
        <a:bodyPr/>
        <a:lstStyle/>
        <a:p>
          <a:endParaRPr lang="nl-NL" sz="1000">
            <a:latin typeface="Century Gothic" panose="020B0502020202020204" pitchFamily="34" charset="0"/>
          </a:endParaRPr>
        </a:p>
      </dgm:t>
    </dgm:pt>
    <dgm:pt modelId="{D93BF963-5CB1-40B3-8E5C-F3E94FCA6855}">
      <dgm:prSet custT="1"/>
      <dgm:spPr>
        <a:gradFill rotWithShape="0">
          <a:gsLst>
            <a:gs pos="0">
              <a:schemeClr val="accent1">
                <a:lumMod val="20000"/>
                <a:lumOff val="80000"/>
              </a:schemeClr>
            </a:gs>
            <a:gs pos="100000">
              <a:schemeClr val="tx2">
                <a:lumMod val="40000"/>
                <a:lumOff val="60000"/>
              </a:schemeClr>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Starten</a:t>
          </a:r>
        </a:p>
        <a:p>
          <a:pPr>
            <a:lnSpc>
              <a:spcPct val="80000"/>
            </a:lnSpc>
          </a:pPr>
          <a:r>
            <a:rPr lang="nl-NL" sz="1600" dirty="0">
              <a:solidFill>
                <a:sysClr val="windowText" lastClr="000000"/>
              </a:solidFill>
              <a:latin typeface="Century Gothic" panose="020B0502020202020204" pitchFamily="34" charset="0"/>
            </a:rPr>
            <a:t>Aanbevolen bij SBD &gt; 160 </a:t>
          </a:r>
          <a:r>
            <a:rPr lang="nl-NL" sz="1600" dirty="0" err="1">
              <a:solidFill>
                <a:sysClr val="windowText" lastClr="000000"/>
              </a:solidFill>
              <a:latin typeface="Century Gothic" panose="020B0502020202020204" pitchFamily="34" charset="0"/>
            </a:rPr>
            <a:t>mmHg</a:t>
          </a:r>
          <a:r>
            <a:rPr lang="nl-NL" sz="1600" dirty="0">
              <a:solidFill>
                <a:sysClr val="windowText" lastClr="000000"/>
              </a:solidFill>
              <a:latin typeface="Century Gothic" panose="020B0502020202020204" pitchFamily="34" charset="0"/>
            </a:rPr>
            <a:t>, </a:t>
          </a:r>
          <a:r>
            <a:rPr lang="nl-NL" sz="1600" dirty="0" err="1">
              <a:solidFill>
                <a:sysClr val="windowText" lastClr="000000"/>
              </a:solidFill>
              <a:latin typeface="Century Gothic" panose="020B0502020202020204" pitchFamily="34" charset="0"/>
            </a:rPr>
            <a:t>afh</a:t>
          </a:r>
          <a:r>
            <a:rPr lang="nl-NL" sz="1600" dirty="0">
              <a:solidFill>
                <a:sysClr val="windowText" lastClr="000000"/>
              </a:solidFill>
              <a:latin typeface="Century Gothic" panose="020B0502020202020204" pitchFamily="34" charset="0"/>
            </a:rPr>
            <a:t>. van levensverwachting, wensen patiënt, polyfarmacie en </a:t>
          </a:r>
          <a:r>
            <a:rPr lang="nl-NL" sz="1600" dirty="0" err="1">
              <a:solidFill>
                <a:sysClr val="windowText" lastClr="000000"/>
              </a:solidFill>
              <a:latin typeface="Century Gothic" panose="020B0502020202020204" pitchFamily="34" charset="0"/>
            </a:rPr>
            <a:t>comorbiditeit</a:t>
          </a:r>
          <a:endParaRPr lang="nl-NL" sz="1600" dirty="0">
            <a:solidFill>
              <a:sysClr val="windowText" lastClr="000000"/>
            </a:solidFill>
            <a:latin typeface="Century Gothic" panose="020B0502020202020204" pitchFamily="34" charset="0"/>
          </a:endParaRPr>
        </a:p>
      </dgm:t>
    </dgm:pt>
    <dgm:pt modelId="{48F9A24D-E2C2-40C6-A56F-73B61662605F}" type="parTrans" cxnId="{4F078711-E276-4040-BB2B-3742F223C568}">
      <dgm:prSet custT="1"/>
      <dgm:spPr>
        <a:ln w="9525">
          <a:solidFill>
            <a:schemeClr val="tx1"/>
          </a:solidFill>
        </a:ln>
        <a:effectLst/>
      </dgm:spPr>
      <dgm:t>
        <a:bodyPr/>
        <a:lstStyle/>
        <a:p>
          <a:endParaRPr lang="nl-NL" sz="1600">
            <a:latin typeface="Century Gothic" panose="020B0502020202020204" pitchFamily="34" charset="0"/>
          </a:endParaRPr>
        </a:p>
      </dgm:t>
    </dgm:pt>
    <dgm:pt modelId="{110B0135-43F0-4A6C-B529-F68FF2C5ADED}" type="sibTrans" cxnId="{4F078711-E276-4040-BB2B-3742F223C568}">
      <dgm:prSet/>
      <dgm:spPr/>
      <dgm:t>
        <a:bodyPr/>
        <a:lstStyle/>
        <a:p>
          <a:endParaRPr lang="nl-NL" sz="1000">
            <a:latin typeface="Century Gothic" panose="020B0502020202020204" pitchFamily="34" charset="0"/>
          </a:endParaRPr>
        </a:p>
      </dgm:t>
    </dgm:pt>
    <dgm:pt modelId="{8460F3B5-5775-417E-B78A-6F853BE96D4F}">
      <dgm:prSet custT="1"/>
      <dgm:spPr>
        <a:gradFill rotWithShape="0">
          <a:gsLst>
            <a:gs pos="0">
              <a:schemeClr val="accent1">
                <a:lumMod val="20000"/>
                <a:lumOff val="80000"/>
              </a:schemeClr>
            </a:gs>
            <a:gs pos="100000">
              <a:schemeClr val="tx2">
                <a:lumMod val="40000"/>
                <a:lumOff val="60000"/>
              </a:schemeClr>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Starten</a:t>
          </a:r>
          <a:r>
            <a:rPr lang="nl-NL" sz="1600" dirty="0">
              <a:solidFill>
                <a:sysClr val="windowText" lastClr="000000"/>
              </a:solidFill>
              <a:latin typeface="Century Gothic" panose="020B0502020202020204" pitchFamily="34" charset="0"/>
            </a:rPr>
            <a:t> </a:t>
          </a:r>
        </a:p>
        <a:p>
          <a:pPr>
            <a:lnSpc>
              <a:spcPct val="80000"/>
            </a:lnSpc>
          </a:pPr>
          <a:r>
            <a:rPr lang="nl-NL" sz="1600" dirty="0">
              <a:solidFill>
                <a:sysClr val="windowText" lastClr="000000"/>
              </a:solidFill>
              <a:latin typeface="Century Gothic" panose="020B0502020202020204" pitchFamily="34" charset="0"/>
            </a:rPr>
            <a:t>Overweeg bij SBD &gt; 160</a:t>
          </a:r>
        </a:p>
        <a:p>
          <a:pPr>
            <a:lnSpc>
              <a:spcPct val="80000"/>
            </a:lnSpc>
          </a:pPr>
          <a:r>
            <a:rPr lang="nl-NL" sz="1600" u="none" dirty="0">
              <a:solidFill>
                <a:sysClr val="windowText" lastClr="000000"/>
              </a:solidFill>
              <a:latin typeface="Century Gothic" panose="020B0502020202020204" pitchFamily="34" charset="0"/>
            </a:rPr>
            <a:t>Samen beslissen o.b.v. wensen patiënt, kwetsbaarheid, levensverwachting, polyfarmacie, </a:t>
          </a:r>
          <a:r>
            <a:rPr lang="nl-NL" sz="1600" u="none" dirty="0" err="1">
              <a:solidFill>
                <a:sysClr val="windowText" lastClr="000000"/>
              </a:solidFill>
              <a:latin typeface="Century Gothic" panose="020B0502020202020204" pitchFamily="34" charset="0"/>
            </a:rPr>
            <a:t>comorbiditeit</a:t>
          </a:r>
          <a:r>
            <a:rPr lang="nl-NL" sz="1600" u="none" dirty="0">
              <a:solidFill>
                <a:sysClr val="windowText" lastClr="000000"/>
              </a:solidFill>
              <a:latin typeface="Century Gothic" panose="020B0502020202020204" pitchFamily="34" charset="0"/>
            </a:rPr>
            <a:t> en risico HVZ</a:t>
          </a:r>
        </a:p>
      </dgm:t>
    </dgm:pt>
    <dgm:pt modelId="{F6834F2F-70BF-4F38-87F6-E81AA615E7FF}" type="parTrans" cxnId="{3D94E0F2-CC28-4805-A608-426B771F6096}">
      <dgm:prSet custT="1"/>
      <dgm:spPr>
        <a:ln w="9525">
          <a:solidFill>
            <a:schemeClr val="tx1"/>
          </a:solidFill>
        </a:ln>
        <a:effectLst/>
      </dgm:spPr>
      <dgm:t>
        <a:bodyPr/>
        <a:lstStyle/>
        <a:p>
          <a:endParaRPr lang="nl-NL" sz="1600">
            <a:latin typeface="Century Gothic" panose="020B0502020202020204" pitchFamily="34" charset="0"/>
          </a:endParaRPr>
        </a:p>
      </dgm:t>
    </dgm:pt>
    <dgm:pt modelId="{0F30EC28-E678-4534-AF4F-9D97C4EC8449}" type="sibTrans" cxnId="{3D94E0F2-CC28-4805-A608-426B771F6096}">
      <dgm:prSet/>
      <dgm:spPr/>
      <dgm:t>
        <a:bodyPr/>
        <a:lstStyle/>
        <a:p>
          <a:endParaRPr lang="nl-NL" sz="1000">
            <a:latin typeface="Century Gothic" panose="020B0502020202020204" pitchFamily="34" charset="0"/>
          </a:endParaRPr>
        </a:p>
      </dgm:t>
    </dgm:pt>
    <dgm:pt modelId="{C2ACE6B4-DFB4-4C24-B32E-13261D175E15}">
      <dgm:prSet custT="1"/>
      <dgm:spPr>
        <a:gradFill rotWithShape="0">
          <a:gsLst>
            <a:gs pos="0">
              <a:schemeClr val="accent5">
                <a:lumMod val="20000"/>
                <a:lumOff val="80000"/>
              </a:schemeClr>
            </a:gs>
            <a:gs pos="100000">
              <a:schemeClr val="accent5"/>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Streefwaarde</a:t>
          </a:r>
        </a:p>
        <a:p>
          <a:pPr>
            <a:lnSpc>
              <a:spcPct val="80000"/>
            </a:lnSpc>
          </a:pPr>
          <a:r>
            <a:rPr lang="nl-NL" sz="1600" b="0" dirty="0">
              <a:solidFill>
                <a:sysClr val="windowText" lastClr="000000"/>
              </a:solidFill>
              <a:latin typeface="Century Gothic" panose="020B0502020202020204" pitchFamily="34" charset="0"/>
            </a:rPr>
            <a:t>SBD &lt; 150 </a:t>
          </a:r>
          <a:r>
            <a:rPr lang="nl-NL" sz="1600" b="0" dirty="0" err="1">
              <a:solidFill>
                <a:sysClr val="windowText" lastClr="000000"/>
              </a:solidFill>
              <a:latin typeface="Century Gothic" panose="020B0502020202020204" pitchFamily="34" charset="0"/>
            </a:rPr>
            <a:t>mmHg</a:t>
          </a:r>
          <a:r>
            <a:rPr lang="nl-NL" sz="1600" b="0" dirty="0">
              <a:solidFill>
                <a:sysClr val="windowText" lastClr="000000"/>
              </a:solidFill>
              <a:latin typeface="Century Gothic" panose="020B0502020202020204" pitchFamily="34" charset="0"/>
            </a:rPr>
            <a:t> met voorzichtig titreren</a:t>
          </a:r>
        </a:p>
        <a:p>
          <a:pPr>
            <a:lnSpc>
              <a:spcPct val="80000"/>
            </a:lnSpc>
          </a:pPr>
          <a:r>
            <a:rPr lang="nl-NL" sz="1600" b="0" dirty="0">
              <a:solidFill>
                <a:sysClr val="windowText" lastClr="000000"/>
              </a:solidFill>
              <a:latin typeface="Century Gothic" panose="020B0502020202020204" pitchFamily="34" charset="0"/>
            </a:rPr>
            <a:t>Overweeg verlagen van de dosering bij  een DBD &lt; 70 </a:t>
          </a:r>
          <a:r>
            <a:rPr lang="nl-NL" sz="1600" b="0" dirty="0" err="1">
              <a:solidFill>
                <a:sysClr val="windowText" lastClr="000000"/>
              </a:solidFill>
              <a:latin typeface="Century Gothic" panose="020B0502020202020204" pitchFamily="34" charset="0"/>
            </a:rPr>
            <a:t>mmHg</a:t>
          </a:r>
          <a:endParaRPr lang="nl-NL" sz="1600" dirty="0">
            <a:solidFill>
              <a:sysClr val="windowText" lastClr="000000"/>
            </a:solidFill>
            <a:latin typeface="Century Gothic" panose="020B0502020202020204" pitchFamily="34" charset="0"/>
          </a:endParaRPr>
        </a:p>
      </dgm:t>
    </dgm:pt>
    <dgm:pt modelId="{FBF585D5-29AA-4122-A1C9-023ED6C7EB78}" type="parTrans" cxnId="{B1DC94C3-8ED8-4F27-A87F-FE7876977391}">
      <dgm:prSet custT="1"/>
      <dgm:spPr>
        <a:ln w="9525">
          <a:solidFill>
            <a:schemeClr val="tx1"/>
          </a:solidFill>
        </a:ln>
        <a:effectLst/>
      </dgm:spPr>
      <dgm:t>
        <a:bodyPr/>
        <a:lstStyle/>
        <a:p>
          <a:endParaRPr lang="nl-NL" sz="1600">
            <a:latin typeface="Century Gothic" panose="020B0502020202020204" pitchFamily="34" charset="0"/>
          </a:endParaRPr>
        </a:p>
      </dgm:t>
    </dgm:pt>
    <dgm:pt modelId="{3DA7F559-00A1-439F-AEB9-99A0BB6144E3}" type="sibTrans" cxnId="{B1DC94C3-8ED8-4F27-A87F-FE7876977391}">
      <dgm:prSet/>
      <dgm:spPr/>
      <dgm:t>
        <a:bodyPr/>
        <a:lstStyle/>
        <a:p>
          <a:endParaRPr lang="nl-NL" sz="1000">
            <a:latin typeface="Century Gothic" panose="020B0502020202020204" pitchFamily="34" charset="0"/>
          </a:endParaRPr>
        </a:p>
      </dgm:t>
    </dgm:pt>
    <dgm:pt modelId="{57F8FEBB-38B2-49FD-8EA0-45EADFED4705}">
      <dgm:prSet custT="1"/>
      <dgm:spPr>
        <a:gradFill rotWithShape="0">
          <a:gsLst>
            <a:gs pos="0">
              <a:schemeClr val="accent3">
                <a:lumMod val="20000"/>
                <a:lumOff val="80000"/>
              </a:schemeClr>
            </a:gs>
            <a:gs pos="100000">
              <a:srgbClr val="00B0F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Stoppen</a:t>
          </a:r>
        </a:p>
        <a:p>
          <a:pPr>
            <a:lnSpc>
              <a:spcPct val="80000"/>
            </a:lnSpc>
          </a:pPr>
          <a:r>
            <a:rPr lang="nl-NL" sz="1600" dirty="0">
              <a:solidFill>
                <a:sysClr val="windowText" lastClr="000000"/>
              </a:solidFill>
              <a:latin typeface="Century Gothic" panose="020B0502020202020204" pitchFamily="34" charset="0"/>
            </a:rPr>
            <a:t>Overwegen </a:t>
          </a:r>
          <a:r>
            <a:rPr lang="nl-NL" sz="1600" dirty="0" err="1">
              <a:solidFill>
                <a:sysClr val="windowText" lastClr="000000"/>
              </a:solidFill>
              <a:latin typeface="Century Gothic" panose="020B0502020202020204" pitchFamily="34" charset="0"/>
            </a:rPr>
            <a:t>afh</a:t>
          </a:r>
          <a:r>
            <a:rPr lang="nl-NL" sz="1600" dirty="0">
              <a:solidFill>
                <a:sysClr val="windowText" lastClr="000000"/>
              </a:solidFill>
              <a:latin typeface="Century Gothic" panose="020B0502020202020204" pitchFamily="34" charset="0"/>
            </a:rPr>
            <a:t>. van bijwerkingen, kwetsbaarheid, levensverwachting, polyfarmacie en </a:t>
          </a:r>
          <a:r>
            <a:rPr lang="nl-NL" sz="1600" dirty="0" err="1">
              <a:solidFill>
                <a:sysClr val="windowText" lastClr="000000"/>
              </a:solidFill>
              <a:latin typeface="Century Gothic" panose="020B0502020202020204" pitchFamily="34" charset="0"/>
            </a:rPr>
            <a:t>comorbiditeit</a:t>
          </a:r>
          <a:endParaRPr lang="nl-NL" sz="1600" dirty="0">
            <a:solidFill>
              <a:sysClr val="windowText" lastClr="000000"/>
            </a:solidFill>
            <a:latin typeface="Century Gothic" panose="020B0502020202020204" pitchFamily="34" charset="0"/>
          </a:endParaRPr>
        </a:p>
      </dgm:t>
    </dgm:pt>
    <dgm:pt modelId="{EBEF1F40-9BB2-4DF4-AC6E-DDEDC97DCE15}" type="parTrans" cxnId="{EC281C6A-36D6-4BFF-8683-363E397904C4}">
      <dgm:prSet custT="1"/>
      <dgm:spPr>
        <a:ln w="9525">
          <a:solidFill>
            <a:schemeClr val="tx1"/>
          </a:solidFill>
        </a:ln>
        <a:effectLst/>
      </dgm:spPr>
      <dgm:t>
        <a:bodyPr/>
        <a:lstStyle/>
        <a:p>
          <a:endParaRPr lang="nl-NL" sz="1600">
            <a:latin typeface="Century Gothic" panose="020B0502020202020204" pitchFamily="34" charset="0"/>
          </a:endParaRPr>
        </a:p>
      </dgm:t>
    </dgm:pt>
    <dgm:pt modelId="{ED00BD77-8BD4-4051-A5A8-DDBF1058DFFD}" type="sibTrans" cxnId="{EC281C6A-36D6-4BFF-8683-363E397904C4}">
      <dgm:prSet/>
      <dgm:spPr/>
      <dgm:t>
        <a:bodyPr/>
        <a:lstStyle/>
        <a:p>
          <a:endParaRPr lang="nl-NL" sz="1000">
            <a:latin typeface="Century Gothic" panose="020B0502020202020204" pitchFamily="34" charset="0"/>
          </a:endParaRPr>
        </a:p>
      </dgm:t>
    </dgm:pt>
    <dgm:pt modelId="{1EC180BC-40A2-4B9A-893F-7F1B1B4628D5}">
      <dgm:prSet custT="1"/>
      <dgm:spPr>
        <a:gradFill rotWithShape="0">
          <a:gsLst>
            <a:gs pos="0">
              <a:schemeClr val="accent5">
                <a:lumMod val="20000"/>
                <a:lumOff val="80000"/>
              </a:schemeClr>
            </a:gs>
            <a:gs pos="100000">
              <a:schemeClr val="accent5"/>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Streefwaarde</a:t>
          </a:r>
        </a:p>
        <a:p>
          <a:pPr>
            <a:lnSpc>
              <a:spcPct val="80000"/>
            </a:lnSpc>
          </a:pPr>
          <a:r>
            <a:rPr lang="nl-NL" sz="1600" dirty="0">
              <a:solidFill>
                <a:sysClr val="windowText" lastClr="000000"/>
              </a:solidFill>
              <a:latin typeface="Century Gothic" panose="020B0502020202020204" pitchFamily="34" charset="0"/>
            </a:rPr>
            <a:t>SBD &lt; 150 </a:t>
          </a:r>
          <a:r>
            <a:rPr lang="nl-NL" sz="1600" dirty="0" err="1">
              <a:solidFill>
                <a:sysClr val="windowText" lastClr="000000"/>
              </a:solidFill>
              <a:latin typeface="Century Gothic" panose="020B0502020202020204" pitchFamily="34" charset="0"/>
            </a:rPr>
            <a:t>mmHg</a:t>
          </a:r>
          <a:endParaRPr lang="nl-NL" sz="1600" dirty="0">
            <a:solidFill>
              <a:sysClr val="windowText" lastClr="000000"/>
            </a:solidFill>
            <a:latin typeface="Century Gothic" panose="020B0502020202020204" pitchFamily="34" charset="0"/>
          </a:endParaRPr>
        </a:p>
        <a:p>
          <a:pPr>
            <a:lnSpc>
              <a:spcPct val="80000"/>
            </a:lnSpc>
          </a:pPr>
          <a:r>
            <a:rPr lang="nl-NL" sz="1600" dirty="0">
              <a:solidFill>
                <a:sysClr val="windowText" lastClr="000000"/>
              </a:solidFill>
              <a:latin typeface="Century Gothic" panose="020B0502020202020204" pitchFamily="34" charset="0"/>
            </a:rPr>
            <a:t>Overweeg verlagen van de dosering bij  een DBD &lt; 70 </a:t>
          </a:r>
          <a:r>
            <a:rPr lang="nl-NL" sz="1600" dirty="0" err="1">
              <a:solidFill>
                <a:sysClr val="windowText" lastClr="000000"/>
              </a:solidFill>
              <a:latin typeface="Century Gothic" panose="020B0502020202020204" pitchFamily="34" charset="0"/>
            </a:rPr>
            <a:t>mmHg</a:t>
          </a:r>
          <a:endParaRPr lang="nl-NL" sz="1600" dirty="0">
            <a:solidFill>
              <a:sysClr val="windowText" lastClr="000000"/>
            </a:solidFill>
            <a:latin typeface="Century Gothic" panose="020B0502020202020204" pitchFamily="34" charset="0"/>
          </a:endParaRPr>
        </a:p>
      </dgm:t>
    </dgm:pt>
    <dgm:pt modelId="{A8A5B29C-D732-492A-99F1-3694356E9A49}" type="parTrans" cxnId="{FCA214B7-6253-47FC-8054-E138D6463A41}">
      <dgm:prSet custT="1"/>
      <dgm:spPr>
        <a:ln w="9525">
          <a:solidFill>
            <a:schemeClr val="tx1"/>
          </a:solidFill>
        </a:ln>
        <a:effectLst/>
      </dgm:spPr>
      <dgm:t>
        <a:bodyPr/>
        <a:lstStyle/>
        <a:p>
          <a:endParaRPr lang="nl-NL" sz="1600">
            <a:latin typeface="Century Gothic" panose="020B0502020202020204" pitchFamily="34" charset="0"/>
          </a:endParaRPr>
        </a:p>
      </dgm:t>
    </dgm:pt>
    <dgm:pt modelId="{DFDF4259-EA28-40A3-B028-21C9708ABE45}" type="sibTrans" cxnId="{FCA214B7-6253-47FC-8054-E138D6463A41}">
      <dgm:prSet/>
      <dgm:spPr/>
      <dgm:t>
        <a:bodyPr/>
        <a:lstStyle/>
        <a:p>
          <a:endParaRPr lang="nl-NL" sz="1000">
            <a:latin typeface="Century Gothic" panose="020B0502020202020204" pitchFamily="34" charset="0"/>
          </a:endParaRPr>
        </a:p>
      </dgm:t>
    </dgm:pt>
    <dgm:pt modelId="{34F16AE4-881C-4CE9-A5B1-E6FE663B56EC}">
      <dgm:prSet custT="1"/>
      <dgm:spPr>
        <a:gradFill rotWithShape="0">
          <a:gsLst>
            <a:gs pos="0">
              <a:schemeClr val="accent3">
                <a:lumMod val="20000"/>
                <a:lumOff val="80000"/>
              </a:schemeClr>
            </a:gs>
            <a:gs pos="100000">
              <a:srgbClr val="00B0F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pPr>
            <a:lnSpc>
              <a:spcPct val="80000"/>
            </a:lnSpc>
          </a:pPr>
          <a:r>
            <a:rPr lang="nl-NL" sz="1600" b="1" dirty="0">
              <a:solidFill>
                <a:sysClr val="windowText" lastClr="000000"/>
              </a:solidFill>
              <a:latin typeface="Century Gothic" panose="020B0502020202020204" pitchFamily="34" charset="0"/>
            </a:rPr>
            <a:t>Stoppen</a:t>
          </a:r>
        </a:p>
        <a:p>
          <a:pPr>
            <a:lnSpc>
              <a:spcPct val="80000"/>
            </a:lnSpc>
          </a:pPr>
          <a:r>
            <a:rPr lang="nl-NL" sz="1600" b="0" dirty="0">
              <a:solidFill>
                <a:sysClr val="windowText" lastClr="000000"/>
              </a:solidFill>
              <a:latin typeface="Century Gothic" panose="020B0502020202020204" pitchFamily="34" charset="0"/>
            </a:rPr>
            <a:t>Overwegen bij bijwerkingen o.b.v. kwetsbaarheid, levensverwachting, polyfarmacie, </a:t>
          </a:r>
          <a:r>
            <a:rPr lang="nl-NL" sz="1600" b="0" dirty="0" err="1">
              <a:solidFill>
                <a:sysClr val="windowText" lastClr="000000"/>
              </a:solidFill>
              <a:latin typeface="Century Gothic" panose="020B0502020202020204" pitchFamily="34" charset="0"/>
            </a:rPr>
            <a:t>comorbiditeit</a:t>
          </a:r>
          <a:r>
            <a:rPr lang="nl-NL" sz="1600" b="0" dirty="0">
              <a:solidFill>
                <a:sysClr val="windowText" lastClr="000000"/>
              </a:solidFill>
              <a:latin typeface="Century Gothic" panose="020B0502020202020204" pitchFamily="34" charset="0"/>
            </a:rPr>
            <a:t> en risico HVZ</a:t>
          </a:r>
          <a:endParaRPr lang="nl-NL" sz="1600" dirty="0">
            <a:solidFill>
              <a:sysClr val="windowText" lastClr="000000"/>
            </a:solidFill>
            <a:latin typeface="Century Gothic" panose="020B0502020202020204" pitchFamily="34" charset="0"/>
          </a:endParaRPr>
        </a:p>
      </dgm:t>
    </dgm:pt>
    <dgm:pt modelId="{6C687F43-22D0-4649-A860-3A6F41289A58}" type="parTrans" cxnId="{5CA9DA21-DD2D-4943-9848-46EB90213104}">
      <dgm:prSet custT="1"/>
      <dgm:spPr>
        <a:ln w="9525">
          <a:solidFill>
            <a:schemeClr val="tx1"/>
          </a:solidFill>
        </a:ln>
        <a:effectLst/>
      </dgm:spPr>
      <dgm:t>
        <a:bodyPr/>
        <a:lstStyle/>
        <a:p>
          <a:endParaRPr lang="nl-NL" sz="1600">
            <a:latin typeface="Century Gothic" panose="020B0502020202020204" pitchFamily="34" charset="0"/>
          </a:endParaRPr>
        </a:p>
      </dgm:t>
    </dgm:pt>
    <dgm:pt modelId="{3A66369D-2441-4D73-9EF8-53EECB0AD115}" type="sibTrans" cxnId="{5CA9DA21-DD2D-4943-9848-46EB90213104}">
      <dgm:prSet/>
      <dgm:spPr/>
      <dgm:t>
        <a:bodyPr/>
        <a:lstStyle/>
        <a:p>
          <a:endParaRPr lang="nl-NL" sz="1000">
            <a:latin typeface="Century Gothic" panose="020B0502020202020204" pitchFamily="34" charset="0"/>
          </a:endParaRPr>
        </a:p>
      </dgm:t>
    </dgm:pt>
    <dgm:pt modelId="{07C16C5F-11D8-48AA-9EC2-8BE96787D769}" type="pres">
      <dgm:prSet presAssocID="{5C536369-2C78-4F6F-99C3-BA4E39E08890}" presName="diagram" presStyleCnt="0">
        <dgm:presLayoutVars>
          <dgm:chPref val="1"/>
          <dgm:dir/>
          <dgm:animOne val="branch"/>
          <dgm:animLvl val="lvl"/>
          <dgm:resizeHandles val="exact"/>
        </dgm:presLayoutVars>
      </dgm:prSet>
      <dgm:spPr/>
    </dgm:pt>
    <dgm:pt modelId="{50563325-9031-4A15-8DDF-81F1B2D919EF}" type="pres">
      <dgm:prSet presAssocID="{7D16D9E2-4574-4E15-86F1-82246E5A3379}" presName="root1" presStyleCnt="0"/>
      <dgm:spPr/>
    </dgm:pt>
    <dgm:pt modelId="{692FF74E-D69A-4967-AA47-F8B222181AAE}" type="pres">
      <dgm:prSet presAssocID="{7D16D9E2-4574-4E15-86F1-82246E5A3379}" presName="LevelOneTextNode" presStyleLbl="node0" presStyleIdx="0" presStyleCnt="1" custScaleX="171988" custScaleY="134093" custLinFactNeighborX="-53639" custLinFactNeighborY="-8318">
        <dgm:presLayoutVars>
          <dgm:chPref val="3"/>
        </dgm:presLayoutVars>
      </dgm:prSet>
      <dgm:spPr/>
    </dgm:pt>
    <dgm:pt modelId="{96E98771-88EB-4F10-964C-9BA1D55F2C99}" type="pres">
      <dgm:prSet presAssocID="{7D16D9E2-4574-4E15-86F1-82246E5A3379}" presName="level2hierChild" presStyleCnt="0"/>
      <dgm:spPr/>
    </dgm:pt>
    <dgm:pt modelId="{515DBF75-9E2A-453C-A3D8-843F2248E0B4}" type="pres">
      <dgm:prSet presAssocID="{BDEFCAFA-B1D2-433C-9142-0A8657F1029F}" presName="conn2-1" presStyleLbl="parChTrans1D2" presStyleIdx="0" presStyleCnt="2"/>
      <dgm:spPr/>
    </dgm:pt>
    <dgm:pt modelId="{646A1624-4132-49B9-A841-C8036A160AFD}" type="pres">
      <dgm:prSet presAssocID="{BDEFCAFA-B1D2-433C-9142-0A8657F1029F}" presName="connTx" presStyleLbl="parChTrans1D2" presStyleIdx="0" presStyleCnt="2"/>
      <dgm:spPr/>
    </dgm:pt>
    <dgm:pt modelId="{1A8B8932-0DCB-4E4C-9730-15AF4B2865CD}" type="pres">
      <dgm:prSet presAssocID="{0F116E82-F480-4A3F-8EA4-7D364FA2100F}" presName="root2" presStyleCnt="0"/>
      <dgm:spPr/>
    </dgm:pt>
    <dgm:pt modelId="{C0298854-4164-419A-8C7E-7E1C205F6256}" type="pres">
      <dgm:prSet presAssocID="{0F116E82-F480-4A3F-8EA4-7D364FA2100F}" presName="LevelTwoTextNode" presStyleLbl="node2" presStyleIdx="0" presStyleCnt="2" custScaleX="131178" custScaleY="122432" custLinFactNeighborX="9098" custLinFactNeighborY="-2196">
        <dgm:presLayoutVars>
          <dgm:chPref val="3"/>
        </dgm:presLayoutVars>
      </dgm:prSet>
      <dgm:spPr/>
    </dgm:pt>
    <dgm:pt modelId="{E97587BC-6E8B-468A-8DC0-5282A2A4E138}" type="pres">
      <dgm:prSet presAssocID="{0F116E82-F480-4A3F-8EA4-7D364FA2100F}" presName="level3hierChild" presStyleCnt="0"/>
      <dgm:spPr/>
    </dgm:pt>
    <dgm:pt modelId="{6B048FF9-78B4-4FC9-9988-A48FAA2D076C}" type="pres">
      <dgm:prSet presAssocID="{48F9A24D-E2C2-40C6-A56F-73B61662605F}" presName="conn2-1" presStyleLbl="parChTrans1D3" presStyleIdx="0" presStyleCnt="6"/>
      <dgm:spPr/>
    </dgm:pt>
    <dgm:pt modelId="{0AAEB436-2B18-4526-A7AE-EDF87C16A7C8}" type="pres">
      <dgm:prSet presAssocID="{48F9A24D-E2C2-40C6-A56F-73B61662605F}" presName="connTx" presStyleLbl="parChTrans1D3" presStyleIdx="0" presStyleCnt="6"/>
      <dgm:spPr/>
    </dgm:pt>
    <dgm:pt modelId="{9068799C-2C7C-4281-9A18-52DAB5320DCE}" type="pres">
      <dgm:prSet presAssocID="{D93BF963-5CB1-40B3-8E5C-F3E94FCA6855}" presName="root2" presStyleCnt="0"/>
      <dgm:spPr/>
    </dgm:pt>
    <dgm:pt modelId="{2759CFE0-18E0-4E77-A979-804CDBD25787}" type="pres">
      <dgm:prSet presAssocID="{D93BF963-5CB1-40B3-8E5C-F3E94FCA6855}" presName="LevelTwoTextNode" presStyleLbl="node3" presStyleIdx="0" presStyleCnt="6" custScaleX="353644" custScaleY="149097" custLinFactNeighborX="48158" custLinFactNeighborY="-1929">
        <dgm:presLayoutVars>
          <dgm:chPref val="3"/>
        </dgm:presLayoutVars>
      </dgm:prSet>
      <dgm:spPr/>
    </dgm:pt>
    <dgm:pt modelId="{5322206D-39E8-4912-A48C-0778DBB04CD8}" type="pres">
      <dgm:prSet presAssocID="{D93BF963-5CB1-40B3-8E5C-F3E94FCA6855}" presName="level3hierChild" presStyleCnt="0"/>
      <dgm:spPr/>
    </dgm:pt>
    <dgm:pt modelId="{D129CD01-7628-4318-B325-522FBBB08A6E}" type="pres">
      <dgm:prSet presAssocID="{FBF585D5-29AA-4122-A1C9-023ED6C7EB78}" presName="conn2-1" presStyleLbl="parChTrans1D3" presStyleIdx="1" presStyleCnt="6"/>
      <dgm:spPr/>
    </dgm:pt>
    <dgm:pt modelId="{FCE057AD-E8F5-4AAA-AB20-1F4188D55A72}" type="pres">
      <dgm:prSet presAssocID="{FBF585D5-29AA-4122-A1C9-023ED6C7EB78}" presName="connTx" presStyleLbl="parChTrans1D3" presStyleIdx="1" presStyleCnt="6"/>
      <dgm:spPr/>
    </dgm:pt>
    <dgm:pt modelId="{97D81C6D-6E01-4B8D-B65B-FCFC9065174A}" type="pres">
      <dgm:prSet presAssocID="{C2ACE6B4-DFB4-4C24-B32E-13261D175E15}" presName="root2" presStyleCnt="0"/>
      <dgm:spPr/>
    </dgm:pt>
    <dgm:pt modelId="{7F8CCA5D-73BE-4FD8-910C-0904F3EF5018}" type="pres">
      <dgm:prSet presAssocID="{C2ACE6B4-DFB4-4C24-B32E-13261D175E15}" presName="LevelTwoTextNode" presStyleLbl="node3" presStyleIdx="1" presStyleCnt="6" custScaleX="353644" custScaleY="162186" custLinFactNeighborX="19836" custLinFactNeighborY="-1986">
        <dgm:presLayoutVars>
          <dgm:chPref val="3"/>
        </dgm:presLayoutVars>
      </dgm:prSet>
      <dgm:spPr/>
    </dgm:pt>
    <dgm:pt modelId="{89D6421A-F735-4B6B-A38E-B708D58F0A84}" type="pres">
      <dgm:prSet presAssocID="{C2ACE6B4-DFB4-4C24-B32E-13261D175E15}" presName="level3hierChild" presStyleCnt="0"/>
      <dgm:spPr/>
    </dgm:pt>
    <dgm:pt modelId="{63B39CA3-4C73-45D6-9F6D-1F00D4F315F2}" type="pres">
      <dgm:prSet presAssocID="{EBEF1F40-9BB2-4DF4-AC6E-DDEDC97DCE15}" presName="conn2-1" presStyleLbl="parChTrans1D3" presStyleIdx="2" presStyleCnt="6"/>
      <dgm:spPr/>
    </dgm:pt>
    <dgm:pt modelId="{92883BAA-FE61-42F6-A808-E63F05399D4D}" type="pres">
      <dgm:prSet presAssocID="{EBEF1F40-9BB2-4DF4-AC6E-DDEDC97DCE15}" presName="connTx" presStyleLbl="parChTrans1D3" presStyleIdx="2" presStyleCnt="6"/>
      <dgm:spPr/>
    </dgm:pt>
    <dgm:pt modelId="{2F7D884E-7A4A-4B1B-BDAF-82B04B82E2BE}" type="pres">
      <dgm:prSet presAssocID="{57F8FEBB-38B2-49FD-8EA0-45EADFED4705}" presName="root2" presStyleCnt="0"/>
      <dgm:spPr/>
    </dgm:pt>
    <dgm:pt modelId="{EEE6044A-BF8A-4ABB-A626-BD5ED2FBD7FA}" type="pres">
      <dgm:prSet presAssocID="{57F8FEBB-38B2-49FD-8EA0-45EADFED4705}" presName="LevelTwoTextNode" presStyleLbl="node3" presStyleIdx="2" presStyleCnt="6" custScaleX="353644" custScaleY="149632" custLinFactNeighborX="27429" custLinFactNeighborY="-1780">
        <dgm:presLayoutVars>
          <dgm:chPref val="3"/>
        </dgm:presLayoutVars>
      </dgm:prSet>
      <dgm:spPr/>
    </dgm:pt>
    <dgm:pt modelId="{CD6DABDD-2809-4672-A3F1-111736512BD9}" type="pres">
      <dgm:prSet presAssocID="{57F8FEBB-38B2-49FD-8EA0-45EADFED4705}" presName="level3hierChild" presStyleCnt="0"/>
      <dgm:spPr/>
    </dgm:pt>
    <dgm:pt modelId="{44724B29-1D00-4AA6-9753-FFB3EB7FE248}" type="pres">
      <dgm:prSet presAssocID="{C602F864-08FC-4308-8B2B-72D614F52587}" presName="conn2-1" presStyleLbl="parChTrans1D2" presStyleIdx="1" presStyleCnt="2"/>
      <dgm:spPr/>
    </dgm:pt>
    <dgm:pt modelId="{2B905902-02D0-43A4-8155-8EEDC3FBF0C5}" type="pres">
      <dgm:prSet presAssocID="{C602F864-08FC-4308-8B2B-72D614F52587}" presName="connTx" presStyleLbl="parChTrans1D2" presStyleIdx="1" presStyleCnt="2"/>
      <dgm:spPr/>
    </dgm:pt>
    <dgm:pt modelId="{25627C69-BB7C-4DBF-97F0-C270CA248D94}" type="pres">
      <dgm:prSet presAssocID="{ECA5F0BC-96B8-48E9-8513-42C6011E747A}" presName="root2" presStyleCnt="0"/>
      <dgm:spPr/>
    </dgm:pt>
    <dgm:pt modelId="{F06D1DFB-B106-459B-9ED3-1EBAD9FEBD04}" type="pres">
      <dgm:prSet presAssocID="{ECA5F0BC-96B8-48E9-8513-42C6011E747A}" presName="LevelTwoTextNode" presStyleLbl="node2" presStyleIdx="1" presStyleCnt="2" custScaleX="131178" custScaleY="122432" custLinFactNeighborX="9113" custLinFactNeighborY="18707">
        <dgm:presLayoutVars>
          <dgm:chPref val="3"/>
        </dgm:presLayoutVars>
      </dgm:prSet>
      <dgm:spPr/>
    </dgm:pt>
    <dgm:pt modelId="{B947BFB3-A614-4F50-A6DB-95FC908B955F}" type="pres">
      <dgm:prSet presAssocID="{ECA5F0BC-96B8-48E9-8513-42C6011E747A}" presName="level3hierChild" presStyleCnt="0"/>
      <dgm:spPr/>
    </dgm:pt>
    <dgm:pt modelId="{2C53A006-5EAC-4A10-9DC9-31D27BA95431}" type="pres">
      <dgm:prSet presAssocID="{F6834F2F-70BF-4F38-87F6-E81AA615E7FF}" presName="conn2-1" presStyleLbl="parChTrans1D3" presStyleIdx="3" presStyleCnt="6"/>
      <dgm:spPr/>
    </dgm:pt>
    <dgm:pt modelId="{265F178A-5654-4B2E-94C5-6AFE151C8ADF}" type="pres">
      <dgm:prSet presAssocID="{F6834F2F-70BF-4F38-87F6-E81AA615E7FF}" presName="connTx" presStyleLbl="parChTrans1D3" presStyleIdx="3" presStyleCnt="6"/>
      <dgm:spPr/>
    </dgm:pt>
    <dgm:pt modelId="{805A7D64-5129-4F0A-AB84-0D2E32B63957}" type="pres">
      <dgm:prSet presAssocID="{8460F3B5-5775-417E-B78A-6F853BE96D4F}" presName="root2" presStyleCnt="0"/>
      <dgm:spPr/>
    </dgm:pt>
    <dgm:pt modelId="{F308CA7E-0497-4B37-8114-94D9F3E6C1A8}" type="pres">
      <dgm:prSet presAssocID="{8460F3B5-5775-417E-B78A-6F853BE96D4F}" presName="LevelTwoTextNode" presStyleLbl="node3" presStyleIdx="3" presStyleCnt="6" custScaleX="353644" custScaleY="198364" custLinFactNeighborX="19836" custLinFactNeighborY="-2907">
        <dgm:presLayoutVars>
          <dgm:chPref val="3"/>
        </dgm:presLayoutVars>
      </dgm:prSet>
      <dgm:spPr/>
    </dgm:pt>
    <dgm:pt modelId="{660F0DAE-F794-4C55-B906-CFF0832A46A1}" type="pres">
      <dgm:prSet presAssocID="{8460F3B5-5775-417E-B78A-6F853BE96D4F}" presName="level3hierChild" presStyleCnt="0"/>
      <dgm:spPr/>
    </dgm:pt>
    <dgm:pt modelId="{54B3AA86-1E43-4374-9D0B-583A05CCD57E}" type="pres">
      <dgm:prSet presAssocID="{A8A5B29C-D732-492A-99F1-3694356E9A49}" presName="conn2-1" presStyleLbl="parChTrans1D3" presStyleIdx="4" presStyleCnt="6"/>
      <dgm:spPr/>
    </dgm:pt>
    <dgm:pt modelId="{25223872-6728-4AAB-B0B4-3A7902CCAF5D}" type="pres">
      <dgm:prSet presAssocID="{A8A5B29C-D732-492A-99F1-3694356E9A49}" presName="connTx" presStyleLbl="parChTrans1D3" presStyleIdx="4" presStyleCnt="6"/>
      <dgm:spPr/>
    </dgm:pt>
    <dgm:pt modelId="{E3363ABA-9769-415B-A83C-D8F9925A4E43}" type="pres">
      <dgm:prSet presAssocID="{1EC180BC-40A2-4B9A-893F-7F1B1B4628D5}" presName="root2" presStyleCnt="0"/>
      <dgm:spPr/>
    </dgm:pt>
    <dgm:pt modelId="{AFD735A5-F01B-48B1-92F5-80EC1077B2DE}" type="pres">
      <dgm:prSet presAssocID="{1EC180BC-40A2-4B9A-893F-7F1B1B4628D5}" presName="LevelTwoTextNode" presStyleLbl="node3" presStyleIdx="4" presStyleCnt="6" custScaleX="353644" custScaleY="163658" custLinFactNeighborX="19836" custLinFactNeighborY="-3991">
        <dgm:presLayoutVars>
          <dgm:chPref val="3"/>
        </dgm:presLayoutVars>
      </dgm:prSet>
      <dgm:spPr/>
    </dgm:pt>
    <dgm:pt modelId="{B3C01C7E-9B96-4EDB-869F-9B9AC6427945}" type="pres">
      <dgm:prSet presAssocID="{1EC180BC-40A2-4B9A-893F-7F1B1B4628D5}" presName="level3hierChild" presStyleCnt="0"/>
      <dgm:spPr/>
    </dgm:pt>
    <dgm:pt modelId="{3584B697-897A-4944-A2A2-9232F3AB7049}" type="pres">
      <dgm:prSet presAssocID="{6C687F43-22D0-4649-A860-3A6F41289A58}" presName="conn2-1" presStyleLbl="parChTrans1D3" presStyleIdx="5" presStyleCnt="6"/>
      <dgm:spPr/>
    </dgm:pt>
    <dgm:pt modelId="{8555F44E-02AD-48C3-A34A-2AF38436979C}" type="pres">
      <dgm:prSet presAssocID="{6C687F43-22D0-4649-A860-3A6F41289A58}" presName="connTx" presStyleLbl="parChTrans1D3" presStyleIdx="5" presStyleCnt="6"/>
      <dgm:spPr/>
    </dgm:pt>
    <dgm:pt modelId="{F944121B-D9F6-4126-928B-EF7B50CC0287}" type="pres">
      <dgm:prSet presAssocID="{34F16AE4-881C-4CE9-A5B1-E6FE663B56EC}" presName="root2" presStyleCnt="0"/>
      <dgm:spPr/>
    </dgm:pt>
    <dgm:pt modelId="{22C308FB-8B6D-4CAE-89ED-DAE29A056EDC}" type="pres">
      <dgm:prSet presAssocID="{34F16AE4-881C-4CE9-A5B1-E6FE663B56EC}" presName="LevelTwoTextNode" presStyleLbl="node3" presStyleIdx="5" presStyleCnt="6" custScaleX="353644" custScaleY="148675" custLinFactNeighborX="19836" custLinFactNeighborY="-4595">
        <dgm:presLayoutVars>
          <dgm:chPref val="3"/>
        </dgm:presLayoutVars>
      </dgm:prSet>
      <dgm:spPr/>
    </dgm:pt>
    <dgm:pt modelId="{9329618E-C33F-496F-A0C0-020BC9C57AF0}" type="pres">
      <dgm:prSet presAssocID="{34F16AE4-881C-4CE9-A5B1-E6FE663B56EC}" presName="level3hierChild" presStyleCnt="0"/>
      <dgm:spPr/>
    </dgm:pt>
  </dgm:ptLst>
  <dgm:cxnLst>
    <dgm:cxn modelId="{CCB91811-5D27-418F-9A98-10F3ACFCB98A}" type="presOf" srcId="{48F9A24D-E2C2-40C6-A56F-73B61662605F}" destId="{6B048FF9-78B4-4FC9-9988-A48FAA2D076C}" srcOrd="0" destOrd="0" presId="urn:microsoft.com/office/officeart/2005/8/layout/hierarchy2"/>
    <dgm:cxn modelId="{4F078711-E276-4040-BB2B-3742F223C568}" srcId="{0F116E82-F480-4A3F-8EA4-7D364FA2100F}" destId="{D93BF963-5CB1-40B3-8E5C-F3E94FCA6855}" srcOrd="0" destOrd="0" parTransId="{48F9A24D-E2C2-40C6-A56F-73B61662605F}" sibTransId="{110B0135-43F0-4A6C-B529-F68FF2C5ADED}"/>
    <dgm:cxn modelId="{03081916-E1AE-4021-BC27-056C49ED99EF}" type="presOf" srcId="{8460F3B5-5775-417E-B78A-6F853BE96D4F}" destId="{F308CA7E-0497-4B37-8114-94D9F3E6C1A8}" srcOrd="0" destOrd="0" presId="urn:microsoft.com/office/officeart/2005/8/layout/hierarchy2"/>
    <dgm:cxn modelId="{09DD9A1A-58FA-4FF7-BD5D-57A49D4751EA}" type="presOf" srcId="{ECA5F0BC-96B8-48E9-8513-42C6011E747A}" destId="{F06D1DFB-B106-459B-9ED3-1EBAD9FEBD04}" srcOrd="0" destOrd="0" presId="urn:microsoft.com/office/officeart/2005/8/layout/hierarchy2"/>
    <dgm:cxn modelId="{5CA9DA21-DD2D-4943-9848-46EB90213104}" srcId="{ECA5F0BC-96B8-48E9-8513-42C6011E747A}" destId="{34F16AE4-881C-4CE9-A5B1-E6FE663B56EC}" srcOrd="2" destOrd="0" parTransId="{6C687F43-22D0-4649-A860-3A6F41289A58}" sibTransId="{3A66369D-2441-4D73-9EF8-53EECB0AD115}"/>
    <dgm:cxn modelId="{D941A02F-1370-4BFE-A09F-40484FF68A8C}" type="presOf" srcId="{A8A5B29C-D732-492A-99F1-3694356E9A49}" destId="{25223872-6728-4AAB-B0B4-3A7902CCAF5D}" srcOrd="1" destOrd="0" presId="urn:microsoft.com/office/officeart/2005/8/layout/hierarchy2"/>
    <dgm:cxn modelId="{BF488D33-645E-412B-B2AC-76764782F085}" srcId="{5C536369-2C78-4F6F-99C3-BA4E39E08890}" destId="{7D16D9E2-4574-4E15-86F1-82246E5A3379}" srcOrd="0" destOrd="0" parTransId="{3E0D3085-9C55-4EF8-94A9-83325308196C}" sibTransId="{3BDBF617-65B7-4CA5-A6D8-FE0EB5DFFE9E}"/>
    <dgm:cxn modelId="{FA442436-8A1D-4B94-BF06-8B4B6DD952B8}" type="presOf" srcId="{F6834F2F-70BF-4F38-87F6-E81AA615E7FF}" destId="{2C53A006-5EAC-4A10-9DC9-31D27BA95431}" srcOrd="0" destOrd="0" presId="urn:microsoft.com/office/officeart/2005/8/layout/hierarchy2"/>
    <dgm:cxn modelId="{75015039-586A-4D10-9A2D-B65733397CE9}" type="presOf" srcId="{A8A5B29C-D732-492A-99F1-3694356E9A49}" destId="{54B3AA86-1E43-4374-9D0B-583A05CCD57E}" srcOrd="0" destOrd="0" presId="urn:microsoft.com/office/officeart/2005/8/layout/hierarchy2"/>
    <dgm:cxn modelId="{6541035C-D20D-42BA-A5AB-44F351090127}" srcId="{7D16D9E2-4574-4E15-86F1-82246E5A3379}" destId="{ECA5F0BC-96B8-48E9-8513-42C6011E747A}" srcOrd="1" destOrd="0" parTransId="{C602F864-08FC-4308-8B2B-72D614F52587}" sibTransId="{3FB836D2-3558-4979-949D-DABC58CE2F27}"/>
    <dgm:cxn modelId="{5AE9BC5C-9DDF-46CE-AA39-5E924109992F}" type="presOf" srcId="{BDEFCAFA-B1D2-433C-9142-0A8657F1029F}" destId="{515DBF75-9E2A-453C-A3D8-843F2248E0B4}" srcOrd="0" destOrd="0" presId="urn:microsoft.com/office/officeart/2005/8/layout/hierarchy2"/>
    <dgm:cxn modelId="{6C171C47-C9B1-47AC-99A3-52813ED62D33}" type="presOf" srcId="{7D16D9E2-4574-4E15-86F1-82246E5A3379}" destId="{692FF74E-D69A-4967-AA47-F8B222181AAE}" srcOrd="0" destOrd="0" presId="urn:microsoft.com/office/officeart/2005/8/layout/hierarchy2"/>
    <dgm:cxn modelId="{0D3A6167-D7C8-4344-AF0D-5BDD520FE312}" type="presOf" srcId="{C602F864-08FC-4308-8B2B-72D614F52587}" destId="{2B905902-02D0-43A4-8155-8EEDC3FBF0C5}" srcOrd="1" destOrd="0" presId="urn:microsoft.com/office/officeart/2005/8/layout/hierarchy2"/>
    <dgm:cxn modelId="{EC281C6A-36D6-4BFF-8683-363E397904C4}" srcId="{0F116E82-F480-4A3F-8EA4-7D364FA2100F}" destId="{57F8FEBB-38B2-49FD-8EA0-45EADFED4705}" srcOrd="2" destOrd="0" parTransId="{EBEF1F40-9BB2-4DF4-AC6E-DDEDC97DCE15}" sibTransId="{ED00BD77-8BD4-4051-A5A8-DDBF1058DFFD}"/>
    <dgm:cxn modelId="{4F3DB36C-4FEB-4CBB-B181-641EDE91D362}" type="presOf" srcId="{5C536369-2C78-4F6F-99C3-BA4E39E08890}" destId="{07C16C5F-11D8-48AA-9EC2-8BE96787D769}" srcOrd="0" destOrd="0" presId="urn:microsoft.com/office/officeart/2005/8/layout/hierarchy2"/>
    <dgm:cxn modelId="{24B40786-D598-44B7-848F-5D2A1EAE14B3}" type="presOf" srcId="{D93BF963-5CB1-40B3-8E5C-F3E94FCA6855}" destId="{2759CFE0-18E0-4E77-A979-804CDBD25787}" srcOrd="0" destOrd="0" presId="urn:microsoft.com/office/officeart/2005/8/layout/hierarchy2"/>
    <dgm:cxn modelId="{673FD289-7D1E-42EF-8051-382D3FA50EF9}" type="presOf" srcId="{F6834F2F-70BF-4F38-87F6-E81AA615E7FF}" destId="{265F178A-5654-4B2E-94C5-6AFE151C8ADF}" srcOrd="1" destOrd="0" presId="urn:microsoft.com/office/officeart/2005/8/layout/hierarchy2"/>
    <dgm:cxn modelId="{C36DD689-433B-4732-8D52-A80401CAE0B3}" type="presOf" srcId="{6C687F43-22D0-4649-A860-3A6F41289A58}" destId="{3584B697-897A-4944-A2A2-9232F3AB7049}" srcOrd="0" destOrd="0" presId="urn:microsoft.com/office/officeart/2005/8/layout/hierarchy2"/>
    <dgm:cxn modelId="{B864F68F-C4B1-4945-A8E0-631A081F14E3}" type="presOf" srcId="{48F9A24D-E2C2-40C6-A56F-73B61662605F}" destId="{0AAEB436-2B18-4526-A7AE-EDF87C16A7C8}" srcOrd="1" destOrd="0" presId="urn:microsoft.com/office/officeart/2005/8/layout/hierarchy2"/>
    <dgm:cxn modelId="{22CF8E91-681A-4326-A2F6-8BA4C7D6873F}" type="presOf" srcId="{0F116E82-F480-4A3F-8EA4-7D364FA2100F}" destId="{C0298854-4164-419A-8C7E-7E1C205F6256}" srcOrd="0" destOrd="0" presId="urn:microsoft.com/office/officeart/2005/8/layout/hierarchy2"/>
    <dgm:cxn modelId="{807A2D97-4CE4-46C1-B20A-3CCC28154559}" type="presOf" srcId="{6C687F43-22D0-4649-A860-3A6F41289A58}" destId="{8555F44E-02AD-48C3-A34A-2AF38436979C}" srcOrd="1" destOrd="0" presId="urn:microsoft.com/office/officeart/2005/8/layout/hierarchy2"/>
    <dgm:cxn modelId="{9DE9B298-5334-408D-8C0A-A83D1848C530}" type="presOf" srcId="{1EC180BC-40A2-4B9A-893F-7F1B1B4628D5}" destId="{AFD735A5-F01B-48B1-92F5-80EC1077B2DE}" srcOrd="0" destOrd="0" presId="urn:microsoft.com/office/officeart/2005/8/layout/hierarchy2"/>
    <dgm:cxn modelId="{ADF3EB9A-74FA-4E42-A6EE-50EAAD1A5547}" type="presOf" srcId="{FBF585D5-29AA-4122-A1C9-023ED6C7EB78}" destId="{D129CD01-7628-4318-B325-522FBBB08A6E}" srcOrd="0" destOrd="0" presId="urn:microsoft.com/office/officeart/2005/8/layout/hierarchy2"/>
    <dgm:cxn modelId="{A1A9C5B4-692B-4E2D-A40C-FBE4FF4A95E3}" type="presOf" srcId="{C602F864-08FC-4308-8B2B-72D614F52587}" destId="{44724B29-1D00-4AA6-9753-FFB3EB7FE248}" srcOrd="0" destOrd="0" presId="urn:microsoft.com/office/officeart/2005/8/layout/hierarchy2"/>
    <dgm:cxn modelId="{FCA214B7-6253-47FC-8054-E138D6463A41}" srcId="{ECA5F0BC-96B8-48E9-8513-42C6011E747A}" destId="{1EC180BC-40A2-4B9A-893F-7F1B1B4628D5}" srcOrd="1" destOrd="0" parTransId="{A8A5B29C-D732-492A-99F1-3694356E9A49}" sibTransId="{DFDF4259-EA28-40A3-B028-21C9708ABE45}"/>
    <dgm:cxn modelId="{B1DC94C3-8ED8-4F27-A87F-FE7876977391}" srcId="{0F116E82-F480-4A3F-8EA4-7D364FA2100F}" destId="{C2ACE6B4-DFB4-4C24-B32E-13261D175E15}" srcOrd="1" destOrd="0" parTransId="{FBF585D5-29AA-4122-A1C9-023ED6C7EB78}" sibTransId="{3DA7F559-00A1-439F-AEB9-99A0BB6144E3}"/>
    <dgm:cxn modelId="{4A1B74C8-6F2B-4387-8479-61AC55F85554}" type="presOf" srcId="{C2ACE6B4-DFB4-4C24-B32E-13261D175E15}" destId="{7F8CCA5D-73BE-4FD8-910C-0904F3EF5018}" srcOrd="0" destOrd="0" presId="urn:microsoft.com/office/officeart/2005/8/layout/hierarchy2"/>
    <dgm:cxn modelId="{1DBE81C9-49BF-49FD-B930-74390BC52C31}" type="presOf" srcId="{BDEFCAFA-B1D2-433C-9142-0A8657F1029F}" destId="{646A1624-4132-49B9-A841-C8036A160AFD}" srcOrd="1" destOrd="0" presId="urn:microsoft.com/office/officeart/2005/8/layout/hierarchy2"/>
    <dgm:cxn modelId="{574710CD-ECA1-4E31-8409-3B1EEE60CC77}" type="presOf" srcId="{34F16AE4-881C-4CE9-A5B1-E6FE663B56EC}" destId="{22C308FB-8B6D-4CAE-89ED-DAE29A056EDC}" srcOrd="0" destOrd="0" presId="urn:microsoft.com/office/officeart/2005/8/layout/hierarchy2"/>
    <dgm:cxn modelId="{5AD2B0DF-5571-4954-BF47-8BFD2220AA07}" type="presOf" srcId="{57F8FEBB-38B2-49FD-8EA0-45EADFED4705}" destId="{EEE6044A-BF8A-4ABB-A626-BD5ED2FBD7FA}" srcOrd="0" destOrd="0" presId="urn:microsoft.com/office/officeart/2005/8/layout/hierarchy2"/>
    <dgm:cxn modelId="{E418EBE3-52E5-4251-8F28-FF9BA9DEA3D4}" type="presOf" srcId="{EBEF1F40-9BB2-4DF4-AC6E-DDEDC97DCE15}" destId="{63B39CA3-4C73-45D6-9F6D-1F00D4F315F2}" srcOrd="0" destOrd="0" presId="urn:microsoft.com/office/officeart/2005/8/layout/hierarchy2"/>
    <dgm:cxn modelId="{411196EC-AFFA-425B-A7E9-8C0ADD16D99C}" type="presOf" srcId="{FBF585D5-29AA-4122-A1C9-023ED6C7EB78}" destId="{FCE057AD-E8F5-4AAA-AB20-1F4188D55A72}" srcOrd="1" destOrd="0" presId="urn:microsoft.com/office/officeart/2005/8/layout/hierarchy2"/>
    <dgm:cxn modelId="{0E81BAEC-0710-4E3A-B1FF-F091F7854542}" srcId="{7D16D9E2-4574-4E15-86F1-82246E5A3379}" destId="{0F116E82-F480-4A3F-8EA4-7D364FA2100F}" srcOrd="0" destOrd="0" parTransId="{BDEFCAFA-B1D2-433C-9142-0A8657F1029F}" sibTransId="{BED0A047-C66D-4121-B849-B28C71955CF2}"/>
    <dgm:cxn modelId="{83569DEF-F396-4B15-B8FA-AF13C0B035F3}" type="presOf" srcId="{EBEF1F40-9BB2-4DF4-AC6E-DDEDC97DCE15}" destId="{92883BAA-FE61-42F6-A808-E63F05399D4D}" srcOrd="1" destOrd="0" presId="urn:microsoft.com/office/officeart/2005/8/layout/hierarchy2"/>
    <dgm:cxn modelId="{3D94E0F2-CC28-4805-A608-426B771F6096}" srcId="{ECA5F0BC-96B8-48E9-8513-42C6011E747A}" destId="{8460F3B5-5775-417E-B78A-6F853BE96D4F}" srcOrd="0" destOrd="0" parTransId="{F6834F2F-70BF-4F38-87F6-E81AA615E7FF}" sibTransId="{0F30EC28-E678-4534-AF4F-9D97C4EC8449}"/>
    <dgm:cxn modelId="{9563388F-B50C-4003-8D93-3649A6BBAB81}" type="presParOf" srcId="{07C16C5F-11D8-48AA-9EC2-8BE96787D769}" destId="{50563325-9031-4A15-8DDF-81F1B2D919EF}" srcOrd="0" destOrd="0" presId="urn:microsoft.com/office/officeart/2005/8/layout/hierarchy2"/>
    <dgm:cxn modelId="{38843DA0-4BF4-485B-BAFB-3A0BDB877454}" type="presParOf" srcId="{50563325-9031-4A15-8DDF-81F1B2D919EF}" destId="{692FF74E-D69A-4967-AA47-F8B222181AAE}" srcOrd="0" destOrd="0" presId="urn:microsoft.com/office/officeart/2005/8/layout/hierarchy2"/>
    <dgm:cxn modelId="{BBF0AC69-CE1B-4391-B73B-0F4023F24653}" type="presParOf" srcId="{50563325-9031-4A15-8DDF-81F1B2D919EF}" destId="{96E98771-88EB-4F10-964C-9BA1D55F2C99}" srcOrd="1" destOrd="0" presId="urn:microsoft.com/office/officeart/2005/8/layout/hierarchy2"/>
    <dgm:cxn modelId="{591E4800-A1E7-41C0-AE0E-64D109D07ADD}" type="presParOf" srcId="{96E98771-88EB-4F10-964C-9BA1D55F2C99}" destId="{515DBF75-9E2A-453C-A3D8-843F2248E0B4}" srcOrd="0" destOrd="0" presId="urn:microsoft.com/office/officeart/2005/8/layout/hierarchy2"/>
    <dgm:cxn modelId="{FB6E543A-FAD6-47A7-9BF6-33AD377B911F}" type="presParOf" srcId="{515DBF75-9E2A-453C-A3D8-843F2248E0B4}" destId="{646A1624-4132-49B9-A841-C8036A160AFD}" srcOrd="0" destOrd="0" presId="urn:microsoft.com/office/officeart/2005/8/layout/hierarchy2"/>
    <dgm:cxn modelId="{25122265-E500-466D-84DF-BE14C0B78A8F}" type="presParOf" srcId="{96E98771-88EB-4F10-964C-9BA1D55F2C99}" destId="{1A8B8932-0DCB-4E4C-9730-15AF4B2865CD}" srcOrd="1" destOrd="0" presId="urn:microsoft.com/office/officeart/2005/8/layout/hierarchy2"/>
    <dgm:cxn modelId="{B819AF38-F88A-4F65-98F0-A42611996F3B}" type="presParOf" srcId="{1A8B8932-0DCB-4E4C-9730-15AF4B2865CD}" destId="{C0298854-4164-419A-8C7E-7E1C205F6256}" srcOrd="0" destOrd="0" presId="urn:microsoft.com/office/officeart/2005/8/layout/hierarchy2"/>
    <dgm:cxn modelId="{4E1AE78F-933A-4511-A168-0219F315DFF6}" type="presParOf" srcId="{1A8B8932-0DCB-4E4C-9730-15AF4B2865CD}" destId="{E97587BC-6E8B-468A-8DC0-5282A2A4E138}" srcOrd="1" destOrd="0" presId="urn:microsoft.com/office/officeart/2005/8/layout/hierarchy2"/>
    <dgm:cxn modelId="{8A84F345-8CF8-4B60-8F41-6B88DC33689C}" type="presParOf" srcId="{E97587BC-6E8B-468A-8DC0-5282A2A4E138}" destId="{6B048FF9-78B4-4FC9-9988-A48FAA2D076C}" srcOrd="0" destOrd="0" presId="urn:microsoft.com/office/officeart/2005/8/layout/hierarchy2"/>
    <dgm:cxn modelId="{94365C52-70A5-4779-A1DE-C56EAB66D8FC}" type="presParOf" srcId="{6B048FF9-78B4-4FC9-9988-A48FAA2D076C}" destId="{0AAEB436-2B18-4526-A7AE-EDF87C16A7C8}" srcOrd="0" destOrd="0" presId="urn:microsoft.com/office/officeart/2005/8/layout/hierarchy2"/>
    <dgm:cxn modelId="{6AEC7500-8B77-42AB-B4F1-829B8685E2B1}" type="presParOf" srcId="{E97587BC-6E8B-468A-8DC0-5282A2A4E138}" destId="{9068799C-2C7C-4281-9A18-52DAB5320DCE}" srcOrd="1" destOrd="0" presId="urn:microsoft.com/office/officeart/2005/8/layout/hierarchy2"/>
    <dgm:cxn modelId="{85D61366-43FC-434B-B45A-D89F9E4EE032}" type="presParOf" srcId="{9068799C-2C7C-4281-9A18-52DAB5320DCE}" destId="{2759CFE0-18E0-4E77-A979-804CDBD25787}" srcOrd="0" destOrd="0" presId="urn:microsoft.com/office/officeart/2005/8/layout/hierarchy2"/>
    <dgm:cxn modelId="{B25DDDB7-F451-45E0-B9D5-9DCC3F41FEE1}" type="presParOf" srcId="{9068799C-2C7C-4281-9A18-52DAB5320DCE}" destId="{5322206D-39E8-4912-A48C-0778DBB04CD8}" srcOrd="1" destOrd="0" presId="urn:microsoft.com/office/officeart/2005/8/layout/hierarchy2"/>
    <dgm:cxn modelId="{A7527592-A3BB-4C9C-A543-DEBE99F5151A}" type="presParOf" srcId="{E97587BC-6E8B-468A-8DC0-5282A2A4E138}" destId="{D129CD01-7628-4318-B325-522FBBB08A6E}" srcOrd="2" destOrd="0" presId="urn:microsoft.com/office/officeart/2005/8/layout/hierarchy2"/>
    <dgm:cxn modelId="{D47A71C7-233B-4718-A3CE-B1F20222DED1}" type="presParOf" srcId="{D129CD01-7628-4318-B325-522FBBB08A6E}" destId="{FCE057AD-E8F5-4AAA-AB20-1F4188D55A72}" srcOrd="0" destOrd="0" presId="urn:microsoft.com/office/officeart/2005/8/layout/hierarchy2"/>
    <dgm:cxn modelId="{CF9D54FF-D7A0-41E1-B919-E4FBBC1426AB}" type="presParOf" srcId="{E97587BC-6E8B-468A-8DC0-5282A2A4E138}" destId="{97D81C6D-6E01-4B8D-B65B-FCFC9065174A}" srcOrd="3" destOrd="0" presId="urn:microsoft.com/office/officeart/2005/8/layout/hierarchy2"/>
    <dgm:cxn modelId="{DDDB18AC-C215-4959-8245-2C57E32DDC92}" type="presParOf" srcId="{97D81C6D-6E01-4B8D-B65B-FCFC9065174A}" destId="{7F8CCA5D-73BE-4FD8-910C-0904F3EF5018}" srcOrd="0" destOrd="0" presId="urn:microsoft.com/office/officeart/2005/8/layout/hierarchy2"/>
    <dgm:cxn modelId="{0F73C759-AE96-443A-8A85-CBE366C68A29}" type="presParOf" srcId="{97D81C6D-6E01-4B8D-B65B-FCFC9065174A}" destId="{89D6421A-F735-4B6B-A38E-B708D58F0A84}" srcOrd="1" destOrd="0" presId="urn:microsoft.com/office/officeart/2005/8/layout/hierarchy2"/>
    <dgm:cxn modelId="{FFA19ED7-89A8-407A-B54C-348873E57E92}" type="presParOf" srcId="{E97587BC-6E8B-468A-8DC0-5282A2A4E138}" destId="{63B39CA3-4C73-45D6-9F6D-1F00D4F315F2}" srcOrd="4" destOrd="0" presId="urn:microsoft.com/office/officeart/2005/8/layout/hierarchy2"/>
    <dgm:cxn modelId="{09B9E204-B7C4-49FD-9BDB-5544BAE60B7E}" type="presParOf" srcId="{63B39CA3-4C73-45D6-9F6D-1F00D4F315F2}" destId="{92883BAA-FE61-42F6-A808-E63F05399D4D}" srcOrd="0" destOrd="0" presId="urn:microsoft.com/office/officeart/2005/8/layout/hierarchy2"/>
    <dgm:cxn modelId="{49526BF6-0787-433A-8360-F66A1E3FAC39}" type="presParOf" srcId="{E97587BC-6E8B-468A-8DC0-5282A2A4E138}" destId="{2F7D884E-7A4A-4B1B-BDAF-82B04B82E2BE}" srcOrd="5" destOrd="0" presId="urn:microsoft.com/office/officeart/2005/8/layout/hierarchy2"/>
    <dgm:cxn modelId="{349040D7-669E-49A4-B9EF-7B05B5EC1ABA}" type="presParOf" srcId="{2F7D884E-7A4A-4B1B-BDAF-82B04B82E2BE}" destId="{EEE6044A-BF8A-4ABB-A626-BD5ED2FBD7FA}" srcOrd="0" destOrd="0" presId="urn:microsoft.com/office/officeart/2005/8/layout/hierarchy2"/>
    <dgm:cxn modelId="{0D7AF94B-ADFF-45C8-A567-D9E7EE33DFAF}" type="presParOf" srcId="{2F7D884E-7A4A-4B1B-BDAF-82B04B82E2BE}" destId="{CD6DABDD-2809-4672-A3F1-111736512BD9}" srcOrd="1" destOrd="0" presId="urn:microsoft.com/office/officeart/2005/8/layout/hierarchy2"/>
    <dgm:cxn modelId="{F44A513B-F5E0-4D20-830F-04111BD942D3}" type="presParOf" srcId="{96E98771-88EB-4F10-964C-9BA1D55F2C99}" destId="{44724B29-1D00-4AA6-9753-FFB3EB7FE248}" srcOrd="2" destOrd="0" presId="urn:microsoft.com/office/officeart/2005/8/layout/hierarchy2"/>
    <dgm:cxn modelId="{689FACFB-A50C-44B1-AF89-E765A7C15F97}" type="presParOf" srcId="{44724B29-1D00-4AA6-9753-FFB3EB7FE248}" destId="{2B905902-02D0-43A4-8155-8EEDC3FBF0C5}" srcOrd="0" destOrd="0" presId="urn:microsoft.com/office/officeart/2005/8/layout/hierarchy2"/>
    <dgm:cxn modelId="{157796C6-3405-40B9-B1D3-FD2B21F34A32}" type="presParOf" srcId="{96E98771-88EB-4F10-964C-9BA1D55F2C99}" destId="{25627C69-BB7C-4DBF-97F0-C270CA248D94}" srcOrd="3" destOrd="0" presId="urn:microsoft.com/office/officeart/2005/8/layout/hierarchy2"/>
    <dgm:cxn modelId="{3A64DD97-3428-4371-8C29-12E948F75CAC}" type="presParOf" srcId="{25627C69-BB7C-4DBF-97F0-C270CA248D94}" destId="{F06D1DFB-B106-459B-9ED3-1EBAD9FEBD04}" srcOrd="0" destOrd="0" presId="urn:microsoft.com/office/officeart/2005/8/layout/hierarchy2"/>
    <dgm:cxn modelId="{5735D231-EE62-405B-8755-972B45362C53}" type="presParOf" srcId="{25627C69-BB7C-4DBF-97F0-C270CA248D94}" destId="{B947BFB3-A614-4F50-A6DB-95FC908B955F}" srcOrd="1" destOrd="0" presId="urn:microsoft.com/office/officeart/2005/8/layout/hierarchy2"/>
    <dgm:cxn modelId="{9BB82197-44AF-4C8C-A3A8-8839BC0995C7}" type="presParOf" srcId="{B947BFB3-A614-4F50-A6DB-95FC908B955F}" destId="{2C53A006-5EAC-4A10-9DC9-31D27BA95431}" srcOrd="0" destOrd="0" presId="urn:microsoft.com/office/officeart/2005/8/layout/hierarchy2"/>
    <dgm:cxn modelId="{251BA03A-2ADD-4300-897C-D99A86B9DDD0}" type="presParOf" srcId="{2C53A006-5EAC-4A10-9DC9-31D27BA95431}" destId="{265F178A-5654-4B2E-94C5-6AFE151C8ADF}" srcOrd="0" destOrd="0" presId="urn:microsoft.com/office/officeart/2005/8/layout/hierarchy2"/>
    <dgm:cxn modelId="{1110F0A8-C2F6-4FCC-9921-FBCB98CEDB73}" type="presParOf" srcId="{B947BFB3-A614-4F50-A6DB-95FC908B955F}" destId="{805A7D64-5129-4F0A-AB84-0D2E32B63957}" srcOrd="1" destOrd="0" presId="urn:microsoft.com/office/officeart/2005/8/layout/hierarchy2"/>
    <dgm:cxn modelId="{0A463215-7415-4953-AB7D-FC67C182C228}" type="presParOf" srcId="{805A7D64-5129-4F0A-AB84-0D2E32B63957}" destId="{F308CA7E-0497-4B37-8114-94D9F3E6C1A8}" srcOrd="0" destOrd="0" presId="urn:microsoft.com/office/officeart/2005/8/layout/hierarchy2"/>
    <dgm:cxn modelId="{FFE74DB0-5FE7-4EFD-BE9A-4EE7C4B70C01}" type="presParOf" srcId="{805A7D64-5129-4F0A-AB84-0D2E32B63957}" destId="{660F0DAE-F794-4C55-B906-CFF0832A46A1}" srcOrd="1" destOrd="0" presId="urn:microsoft.com/office/officeart/2005/8/layout/hierarchy2"/>
    <dgm:cxn modelId="{418737B9-E966-4513-B2A5-3E1E89FDEF51}" type="presParOf" srcId="{B947BFB3-A614-4F50-A6DB-95FC908B955F}" destId="{54B3AA86-1E43-4374-9D0B-583A05CCD57E}" srcOrd="2" destOrd="0" presId="urn:microsoft.com/office/officeart/2005/8/layout/hierarchy2"/>
    <dgm:cxn modelId="{4D7D88BD-9C99-44F3-B697-8AF2F395862D}" type="presParOf" srcId="{54B3AA86-1E43-4374-9D0B-583A05CCD57E}" destId="{25223872-6728-4AAB-B0B4-3A7902CCAF5D}" srcOrd="0" destOrd="0" presId="urn:microsoft.com/office/officeart/2005/8/layout/hierarchy2"/>
    <dgm:cxn modelId="{93F62745-5484-4C1C-B298-572576DF4A50}" type="presParOf" srcId="{B947BFB3-A614-4F50-A6DB-95FC908B955F}" destId="{E3363ABA-9769-415B-A83C-D8F9925A4E43}" srcOrd="3" destOrd="0" presId="urn:microsoft.com/office/officeart/2005/8/layout/hierarchy2"/>
    <dgm:cxn modelId="{E4B0B998-66C6-4C15-92B5-0B57E39214F6}" type="presParOf" srcId="{E3363ABA-9769-415B-A83C-D8F9925A4E43}" destId="{AFD735A5-F01B-48B1-92F5-80EC1077B2DE}" srcOrd="0" destOrd="0" presId="urn:microsoft.com/office/officeart/2005/8/layout/hierarchy2"/>
    <dgm:cxn modelId="{5AA56785-F2EB-4B7F-B165-F6ACB92747E9}" type="presParOf" srcId="{E3363ABA-9769-415B-A83C-D8F9925A4E43}" destId="{B3C01C7E-9B96-4EDB-869F-9B9AC6427945}" srcOrd="1" destOrd="0" presId="urn:microsoft.com/office/officeart/2005/8/layout/hierarchy2"/>
    <dgm:cxn modelId="{CF0795BD-431A-4C0A-8C11-39F299E08469}" type="presParOf" srcId="{B947BFB3-A614-4F50-A6DB-95FC908B955F}" destId="{3584B697-897A-4944-A2A2-9232F3AB7049}" srcOrd="4" destOrd="0" presId="urn:microsoft.com/office/officeart/2005/8/layout/hierarchy2"/>
    <dgm:cxn modelId="{3DEE6A03-612F-49D5-BFE2-D92A4D075B38}" type="presParOf" srcId="{3584B697-897A-4944-A2A2-9232F3AB7049}" destId="{8555F44E-02AD-48C3-A34A-2AF38436979C}" srcOrd="0" destOrd="0" presId="urn:microsoft.com/office/officeart/2005/8/layout/hierarchy2"/>
    <dgm:cxn modelId="{EC8729F5-C3E9-4ACA-B5CA-2F74FE621BBF}" type="presParOf" srcId="{B947BFB3-A614-4F50-A6DB-95FC908B955F}" destId="{F944121B-D9F6-4126-928B-EF7B50CC0287}" srcOrd="5" destOrd="0" presId="urn:microsoft.com/office/officeart/2005/8/layout/hierarchy2"/>
    <dgm:cxn modelId="{2F2F61E1-ABB4-4250-9E5F-DB251745D145}" type="presParOf" srcId="{F944121B-D9F6-4126-928B-EF7B50CC0287}" destId="{22C308FB-8B6D-4CAE-89ED-DAE29A056EDC}" srcOrd="0" destOrd="0" presId="urn:microsoft.com/office/officeart/2005/8/layout/hierarchy2"/>
    <dgm:cxn modelId="{0CC69EC0-F720-488D-8E66-C17A3DA60181}" type="presParOf" srcId="{F944121B-D9F6-4126-928B-EF7B50CC0287}" destId="{9329618E-C33F-496F-A0C0-020BC9C57A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36369-2C78-4F6F-99C3-BA4E39E08890}"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nl-NL"/>
        </a:p>
      </dgm:t>
    </dgm:pt>
    <dgm:pt modelId="{7D16D9E2-4574-4E15-86F1-82246E5A3379}">
      <dgm:prSet phldrT="[Tekst]" custT="1"/>
      <dgm:spPr>
        <a:gradFill rotWithShape="0">
          <a:gsLst>
            <a:gs pos="0">
              <a:srgbClr val="E7C3EB"/>
            </a:gs>
            <a:gs pos="100000">
              <a:srgbClr val="BF5FC9"/>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Kwetsbare ouderen</a:t>
          </a:r>
        </a:p>
        <a:p>
          <a:r>
            <a:rPr lang="nl-NL" sz="1600" b="1" dirty="0">
              <a:solidFill>
                <a:sysClr val="windowText" lastClr="000000"/>
              </a:solidFill>
              <a:latin typeface="Century Gothic" panose="020B0502020202020204" pitchFamily="34" charset="0"/>
            </a:rPr>
            <a:t>LIPIDEN</a:t>
          </a:r>
        </a:p>
      </dgm:t>
    </dgm:pt>
    <dgm:pt modelId="{3E0D3085-9C55-4EF8-94A9-83325308196C}" type="parTrans" cxnId="{BF488D33-645E-412B-B2AC-76764782F085}">
      <dgm:prSet custT="1"/>
      <dgm:spPr>
        <a:ln w="9525">
          <a:solidFill>
            <a:schemeClr val="tx1"/>
          </a:solidFill>
        </a:ln>
        <a:effectLst/>
      </dgm:spPr>
      <dgm:t>
        <a:bodyPr/>
        <a:lstStyle/>
        <a:p>
          <a:endParaRPr lang="nl-NL" sz="1000">
            <a:latin typeface="Century Gothic" panose="020B0502020202020204" pitchFamily="34" charset="0"/>
          </a:endParaRPr>
        </a:p>
      </dgm:t>
    </dgm:pt>
    <dgm:pt modelId="{3BDBF617-65B7-4CA5-A6D8-FE0EB5DFFE9E}" type="sibTrans" cxnId="{BF488D33-645E-412B-B2AC-76764782F085}">
      <dgm:prSet/>
      <dgm:spPr/>
      <dgm:t>
        <a:bodyPr/>
        <a:lstStyle/>
        <a:p>
          <a:endParaRPr lang="nl-NL" sz="1000">
            <a:latin typeface="Century Gothic" panose="020B0502020202020204" pitchFamily="34" charset="0"/>
          </a:endParaRPr>
        </a:p>
      </dgm:t>
    </dgm:pt>
    <dgm:pt modelId="{0F116E82-F480-4A3F-8EA4-7D364FA2100F}">
      <dgm:prSet phldrT="[Tekst]" custT="1"/>
      <dgm:spPr>
        <a:gradFill rotWithShape="0">
          <a:gsLst>
            <a:gs pos="100000">
              <a:srgbClr val="0070C0"/>
            </a:gs>
            <a:gs pos="0">
              <a:schemeClr val="bg2"/>
            </a:gs>
            <a:gs pos="0">
              <a:schemeClr val="bg2"/>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Met HVZ</a:t>
          </a:r>
        </a:p>
      </dgm:t>
    </dgm:pt>
    <dgm:pt modelId="{BDEFCAFA-B1D2-433C-9142-0A8657F1029F}" type="parTrans" cxnId="{0E81BAEC-0710-4E3A-B1FF-F091F7854542}">
      <dgm:prSet custT="1"/>
      <dgm:spPr>
        <a:ln w="9525">
          <a:solidFill>
            <a:schemeClr val="tx1"/>
          </a:solidFill>
        </a:ln>
        <a:effectLst/>
      </dgm:spPr>
      <dgm:t>
        <a:bodyPr/>
        <a:lstStyle/>
        <a:p>
          <a:endParaRPr lang="nl-NL" sz="1600">
            <a:latin typeface="Century Gothic" panose="020B0502020202020204" pitchFamily="34" charset="0"/>
          </a:endParaRPr>
        </a:p>
      </dgm:t>
    </dgm:pt>
    <dgm:pt modelId="{BED0A047-C66D-4121-B849-B28C71955CF2}" type="sibTrans" cxnId="{0E81BAEC-0710-4E3A-B1FF-F091F7854542}">
      <dgm:prSet/>
      <dgm:spPr/>
      <dgm:t>
        <a:bodyPr/>
        <a:lstStyle/>
        <a:p>
          <a:endParaRPr lang="nl-NL" sz="1000">
            <a:latin typeface="Century Gothic" panose="020B0502020202020204" pitchFamily="34" charset="0"/>
          </a:endParaRPr>
        </a:p>
      </dgm:t>
    </dgm:pt>
    <dgm:pt modelId="{ECA5F0BC-96B8-48E9-8513-42C6011E747A}">
      <dgm:prSet custT="1"/>
      <dgm:spPr>
        <a:gradFill rotWithShape="0">
          <a:gsLst>
            <a:gs pos="0">
              <a:schemeClr val="bg2"/>
            </a:gs>
            <a:gs pos="100000">
              <a:srgbClr val="0070C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Zonder HVZ</a:t>
          </a:r>
        </a:p>
      </dgm:t>
    </dgm:pt>
    <dgm:pt modelId="{C602F864-08FC-4308-8B2B-72D614F52587}" type="parTrans" cxnId="{6541035C-D20D-42BA-A5AB-44F351090127}">
      <dgm:prSet custT="1"/>
      <dgm:spPr>
        <a:ln w="9525">
          <a:solidFill>
            <a:schemeClr val="tx1"/>
          </a:solidFill>
        </a:ln>
        <a:effectLst/>
      </dgm:spPr>
      <dgm:t>
        <a:bodyPr/>
        <a:lstStyle/>
        <a:p>
          <a:endParaRPr lang="nl-NL" sz="1600">
            <a:latin typeface="Century Gothic" panose="020B0502020202020204" pitchFamily="34" charset="0"/>
          </a:endParaRPr>
        </a:p>
      </dgm:t>
    </dgm:pt>
    <dgm:pt modelId="{3FB836D2-3558-4979-949D-DABC58CE2F27}" type="sibTrans" cxnId="{6541035C-D20D-42BA-A5AB-44F351090127}">
      <dgm:prSet/>
      <dgm:spPr/>
      <dgm:t>
        <a:bodyPr/>
        <a:lstStyle/>
        <a:p>
          <a:endParaRPr lang="nl-NL" sz="1000">
            <a:latin typeface="Century Gothic" panose="020B0502020202020204" pitchFamily="34" charset="0"/>
          </a:endParaRPr>
        </a:p>
      </dgm:t>
    </dgm:pt>
    <dgm:pt modelId="{D93BF963-5CB1-40B3-8E5C-F3E94FCA6855}">
      <dgm:prSet custT="1"/>
      <dgm:spPr>
        <a:gradFill rotWithShape="0">
          <a:gsLst>
            <a:gs pos="0">
              <a:schemeClr val="accent1">
                <a:lumMod val="20000"/>
                <a:lumOff val="80000"/>
              </a:schemeClr>
            </a:gs>
            <a:gs pos="100000">
              <a:schemeClr val="tx2">
                <a:lumMod val="40000"/>
                <a:lumOff val="60000"/>
              </a:schemeClr>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Starten</a:t>
          </a:r>
        </a:p>
        <a:p>
          <a:r>
            <a:rPr lang="nl-NL" sz="1600" dirty="0">
              <a:solidFill>
                <a:sysClr val="windowText" lastClr="000000"/>
              </a:solidFill>
              <a:latin typeface="Century Gothic" panose="020B0502020202020204" pitchFamily="34" charset="0"/>
            </a:rPr>
            <a:t>Overweeg na (recent) event en voldoende levensverwachting</a:t>
          </a:r>
        </a:p>
      </dgm:t>
    </dgm:pt>
    <dgm:pt modelId="{48F9A24D-E2C2-40C6-A56F-73B61662605F}" type="parTrans" cxnId="{4F078711-E276-4040-BB2B-3742F223C568}">
      <dgm:prSet custT="1"/>
      <dgm:spPr>
        <a:ln w="9525">
          <a:solidFill>
            <a:schemeClr val="tx1"/>
          </a:solidFill>
        </a:ln>
        <a:effectLst/>
      </dgm:spPr>
      <dgm:t>
        <a:bodyPr/>
        <a:lstStyle/>
        <a:p>
          <a:endParaRPr lang="nl-NL" sz="1600">
            <a:latin typeface="Century Gothic" panose="020B0502020202020204" pitchFamily="34" charset="0"/>
          </a:endParaRPr>
        </a:p>
      </dgm:t>
    </dgm:pt>
    <dgm:pt modelId="{110B0135-43F0-4A6C-B529-F68FF2C5ADED}" type="sibTrans" cxnId="{4F078711-E276-4040-BB2B-3742F223C568}">
      <dgm:prSet/>
      <dgm:spPr/>
      <dgm:t>
        <a:bodyPr/>
        <a:lstStyle/>
        <a:p>
          <a:endParaRPr lang="nl-NL" sz="1000">
            <a:latin typeface="Century Gothic" panose="020B0502020202020204" pitchFamily="34" charset="0"/>
          </a:endParaRPr>
        </a:p>
      </dgm:t>
    </dgm:pt>
    <dgm:pt modelId="{8460F3B5-5775-417E-B78A-6F853BE96D4F}">
      <dgm:prSet custT="1"/>
      <dgm:spPr>
        <a:gradFill rotWithShape="0">
          <a:gsLst>
            <a:gs pos="0">
              <a:schemeClr val="accent1">
                <a:lumMod val="20000"/>
                <a:lumOff val="80000"/>
              </a:schemeClr>
            </a:gs>
            <a:gs pos="100000">
              <a:schemeClr val="tx2">
                <a:lumMod val="40000"/>
                <a:lumOff val="60000"/>
              </a:schemeClr>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Starten</a:t>
          </a:r>
          <a:r>
            <a:rPr lang="nl-NL" sz="1600" dirty="0">
              <a:solidFill>
                <a:sysClr val="windowText" lastClr="000000"/>
              </a:solidFill>
              <a:latin typeface="Century Gothic" panose="020B0502020202020204" pitchFamily="34" charset="0"/>
            </a:rPr>
            <a:t> </a:t>
          </a:r>
        </a:p>
        <a:p>
          <a:r>
            <a:rPr lang="nl-NL" sz="1600" dirty="0">
              <a:solidFill>
                <a:sysClr val="windowText" lastClr="000000"/>
              </a:solidFill>
              <a:latin typeface="Century Gothic" panose="020B0502020202020204" pitchFamily="34" charset="0"/>
            </a:rPr>
            <a:t>Ontraden</a:t>
          </a:r>
          <a:endParaRPr lang="nl-NL" sz="1600" u="none" dirty="0">
            <a:solidFill>
              <a:sysClr val="windowText" lastClr="000000"/>
            </a:solidFill>
            <a:latin typeface="Century Gothic" panose="020B0502020202020204" pitchFamily="34" charset="0"/>
          </a:endParaRPr>
        </a:p>
      </dgm:t>
    </dgm:pt>
    <dgm:pt modelId="{F6834F2F-70BF-4F38-87F6-E81AA615E7FF}" type="parTrans" cxnId="{3D94E0F2-CC28-4805-A608-426B771F6096}">
      <dgm:prSet custT="1"/>
      <dgm:spPr>
        <a:ln w="9525">
          <a:solidFill>
            <a:schemeClr val="tx1"/>
          </a:solidFill>
        </a:ln>
        <a:effectLst/>
      </dgm:spPr>
      <dgm:t>
        <a:bodyPr/>
        <a:lstStyle/>
        <a:p>
          <a:endParaRPr lang="nl-NL" sz="1600">
            <a:latin typeface="Century Gothic" panose="020B0502020202020204" pitchFamily="34" charset="0"/>
          </a:endParaRPr>
        </a:p>
      </dgm:t>
    </dgm:pt>
    <dgm:pt modelId="{0F30EC28-E678-4534-AF4F-9D97C4EC8449}" type="sibTrans" cxnId="{3D94E0F2-CC28-4805-A608-426B771F6096}">
      <dgm:prSet/>
      <dgm:spPr/>
      <dgm:t>
        <a:bodyPr/>
        <a:lstStyle/>
        <a:p>
          <a:endParaRPr lang="nl-NL" sz="1000">
            <a:latin typeface="Century Gothic" panose="020B0502020202020204" pitchFamily="34" charset="0"/>
          </a:endParaRPr>
        </a:p>
      </dgm:t>
    </dgm:pt>
    <dgm:pt modelId="{C2ACE6B4-DFB4-4C24-B32E-13261D175E15}">
      <dgm:prSet custT="1"/>
      <dgm:spPr>
        <a:gradFill rotWithShape="0">
          <a:gsLst>
            <a:gs pos="0">
              <a:schemeClr val="accent5">
                <a:lumMod val="20000"/>
                <a:lumOff val="80000"/>
              </a:schemeClr>
            </a:gs>
            <a:gs pos="100000">
              <a:schemeClr val="accent5"/>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Streefwaarde</a:t>
          </a:r>
        </a:p>
        <a:p>
          <a:r>
            <a:rPr lang="nl-NL" sz="1600" b="0" dirty="0">
              <a:solidFill>
                <a:sysClr val="windowText" lastClr="000000"/>
              </a:solidFill>
              <a:latin typeface="Century Gothic" panose="020B0502020202020204" pitchFamily="34" charset="0"/>
            </a:rPr>
            <a:t>Onbepaald*</a:t>
          </a:r>
          <a:endParaRPr lang="nl-NL" sz="1600" dirty="0">
            <a:solidFill>
              <a:sysClr val="windowText" lastClr="000000"/>
            </a:solidFill>
            <a:latin typeface="Century Gothic" panose="020B0502020202020204" pitchFamily="34" charset="0"/>
          </a:endParaRPr>
        </a:p>
      </dgm:t>
    </dgm:pt>
    <dgm:pt modelId="{FBF585D5-29AA-4122-A1C9-023ED6C7EB78}" type="parTrans" cxnId="{B1DC94C3-8ED8-4F27-A87F-FE7876977391}">
      <dgm:prSet custT="1"/>
      <dgm:spPr>
        <a:ln w="9525">
          <a:solidFill>
            <a:schemeClr val="tx1"/>
          </a:solidFill>
        </a:ln>
        <a:effectLst/>
      </dgm:spPr>
      <dgm:t>
        <a:bodyPr/>
        <a:lstStyle/>
        <a:p>
          <a:endParaRPr lang="nl-NL" sz="1600">
            <a:latin typeface="Century Gothic" panose="020B0502020202020204" pitchFamily="34" charset="0"/>
          </a:endParaRPr>
        </a:p>
      </dgm:t>
    </dgm:pt>
    <dgm:pt modelId="{3DA7F559-00A1-439F-AEB9-99A0BB6144E3}" type="sibTrans" cxnId="{B1DC94C3-8ED8-4F27-A87F-FE7876977391}">
      <dgm:prSet/>
      <dgm:spPr/>
      <dgm:t>
        <a:bodyPr/>
        <a:lstStyle/>
        <a:p>
          <a:endParaRPr lang="nl-NL" sz="1000">
            <a:latin typeface="Century Gothic" panose="020B0502020202020204" pitchFamily="34" charset="0"/>
          </a:endParaRPr>
        </a:p>
      </dgm:t>
    </dgm:pt>
    <dgm:pt modelId="{57F8FEBB-38B2-49FD-8EA0-45EADFED4705}">
      <dgm:prSet custT="1"/>
      <dgm:spPr>
        <a:gradFill rotWithShape="0">
          <a:gsLst>
            <a:gs pos="0">
              <a:schemeClr val="accent3">
                <a:lumMod val="20000"/>
                <a:lumOff val="80000"/>
              </a:schemeClr>
            </a:gs>
            <a:gs pos="100000">
              <a:srgbClr val="00B0F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Stoppen</a:t>
          </a:r>
        </a:p>
        <a:p>
          <a:r>
            <a:rPr lang="nl-NL" sz="1600" dirty="0">
              <a:solidFill>
                <a:sysClr val="windowText" lastClr="000000"/>
              </a:solidFill>
              <a:latin typeface="Century Gothic" panose="020B0502020202020204" pitchFamily="34" charset="0"/>
            </a:rPr>
            <a:t>Overweeg afhankelijk van bijwerkingen en gering geschatte levensverwachting</a:t>
          </a:r>
        </a:p>
      </dgm:t>
    </dgm:pt>
    <dgm:pt modelId="{EBEF1F40-9BB2-4DF4-AC6E-DDEDC97DCE15}" type="parTrans" cxnId="{EC281C6A-36D6-4BFF-8683-363E397904C4}">
      <dgm:prSet custT="1"/>
      <dgm:spPr>
        <a:ln w="9525">
          <a:solidFill>
            <a:schemeClr val="tx1"/>
          </a:solidFill>
        </a:ln>
        <a:effectLst/>
      </dgm:spPr>
      <dgm:t>
        <a:bodyPr/>
        <a:lstStyle/>
        <a:p>
          <a:endParaRPr lang="nl-NL" sz="1600">
            <a:latin typeface="Century Gothic" panose="020B0502020202020204" pitchFamily="34" charset="0"/>
          </a:endParaRPr>
        </a:p>
      </dgm:t>
    </dgm:pt>
    <dgm:pt modelId="{ED00BD77-8BD4-4051-A5A8-DDBF1058DFFD}" type="sibTrans" cxnId="{EC281C6A-36D6-4BFF-8683-363E397904C4}">
      <dgm:prSet/>
      <dgm:spPr/>
      <dgm:t>
        <a:bodyPr/>
        <a:lstStyle/>
        <a:p>
          <a:endParaRPr lang="nl-NL" sz="1000">
            <a:latin typeface="Century Gothic" panose="020B0502020202020204" pitchFamily="34" charset="0"/>
          </a:endParaRPr>
        </a:p>
      </dgm:t>
    </dgm:pt>
    <dgm:pt modelId="{1EC180BC-40A2-4B9A-893F-7F1B1B4628D5}">
      <dgm:prSet custT="1"/>
      <dgm:spPr>
        <a:gradFill rotWithShape="0">
          <a:gsLst>
            <a:gs pos="0">
              <a:schemeClr val="accent5">
                <a:lumMod val="20000"/>
                <a:lumOff val="80000"/>
              </a:schemeClr>
            </a:gs>
            <a:gs pos="100000">
              <a:schemeClr val="accent5"/>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Streefwaarde</a:t>
          </a:r>
        </a:p>
        <a:p>
          <a:r>
            <a:rPr lang="nl-NL" sz="1600" b="0" dirty="0">
              <a:solidFill>
                <a:sysClr val="windowText" lastClr="000000"/>
              </a:solidFill>
              <a:latin typeface="Century Gothic" panose="020B0502020202020204" pitchFamily="34" charset="0"/>
            </a:rPr>
            <a:t>N.v.t.</a:t>
          </a:r>
          <a:endParaRPr lang="nl-NL" sz="1600" dirty="0">
            <a:solidFill>
              <a:sysClr val="windowText" lastClr="000000"/>
            </a:solidFill>
            <a:latin typeface="Century Gothic" panose="020B0502020202020204" pitchFamily="34" charset="0"/>
          </a:endParaRPr>
        </a:p>
      </dgm:t>
    </dgm:pt>
    <dgm:pt modelId="{A8A5B29C-D732-492A-99F1-3694356E9A49}" type="parTrans" cxnId="{FCA214B7-6253-47FC-8054-E138D6463A41}">
      <dgm:prSet custT="1"/>
      <dgm:spPr>
        <a:ln w="9525">
          <a:solidFill>
            <a:schemeClr val="tx1"/>
          </a:solidFill>
        </a:ln>
        <a:effectLst/>
      </dgm:spPr>
      <dgm:t>
        <a:bodyPr/>
        <a:lstStyle/>
        <a:p>
          <a:endParaRPr lang="nl-NL" sz="1600">
            <a:latin typeface="Century Gothic" panose="020B0502020202020204" pitchFamily="34" charset="0"/>
          </a:endParaRPr>
        </a:p>
      </dgm:t>
    </dgm:pt>
    <dgm:pt modelId="{DFDF4259-EA28-40A3-B028-21C9708ABE45}" type="sibTrans" cxnId="{FCA214B7-6253-47FC-8054-E138D6463A41}">
      <dgm:prSet/>
      <dgm:spPr/>
      <dgm:t>
        <a:bodyPr/>
        <a:lstStyle/>
        <a:p>
          <a:endParaRPr lang="nl-NL" sz="1000">
            <a:latin typeface="Century Gothic" panose="020B0502020202020204" pitchFamily="34" charset="0"/>
          </a:endParaRPr>
        </a:p>
      </dgm:t>
    </dgm:pt>
    <dgm:pt modelId="{34F16AE4-881C-4CE9-A5B1-E6FE663B56EC}">
      <dgm:prSet custT="1"/>
      <dgm:spPr>
        <a:gradFill rotWithShape="0">
          <a:gsLst>
            <a:gs pos="0">
              <a:schemeClr val="accent3">
                <a:lumMod val="20000"/>
                <a:lumOff val="80000"/>
              </a:schemeClr>
            </a:gs>
            <a:gs pos="100000">
              <a:srgbClr val="00B0F0"/>
            </a:gs>
          </a:gsLst>
          <a:path path="circle">
            <a:fillToRect l="50000" t="50000" r="50000" b="50000"/>
          </a:path>
        </a:gradFill>
        <a:ln>
          <a:solidFill>
            <a:schemeClr val="tx1"/>
          </a:solidFill>
        </a:ln>
        <a:effectLst>
          <a:outerShdw blurRad="50800" dist="38100" dir="2700000" algn="tl" rotWithShape="0">
            <a:prstClr val="black">
              <a:alpha val="40000"/>
            </a:prstClr>
          </a:outerShdw>
        </a:effectLst>
      </dgm:spPr>
      <dgm:t>
        <a:bodyPr/>
        <a:lstStyle/>
        <a:p>
          <a:r>
            <a:rPr lang="nl-NL" sz="1600" b="1" dirty="0">
              <a:solidFill>
                <a:sysClr val="windowText" lastClr="000000"/>
              </a:solidFill>
              <a:latin typeface="Century Gothic" panose="020B0502020202020204" pitchFamily="34" charset="0"/>
            </a:rPr>
            <a:t>Stoppen</a:t>
          </a:r>
        </a:p>
        <a:p>
          <a:r>
            <a:rPr lang="nl-NL" sz="1600" b="0" dirty="0">
              <a:solidFill>
                <a:sysClr val="windowText" lastClr="000000"/>
              </a:solidFill>
              <a:latin typeface="Century Gothic" panose="020B0502020202020204" pitchFamily="34" charset="0"/>
            </a:rPr>
            <a:t>Aanbevolen</a:t>
          </a:r>
          <a:endParaRPr lang="nl-NL" sz="1600" dirty="0">
            <a:solidFill>
              <a:sysClr val="windowText" lastClr="000000"/>
            </a:solidFill>
            <a:latin typeface="Century Gothic" panose="020B0502020202020204" pitchFamily="34" charset="0"/>
          </a:endParaRPr>
        </a:p>
      </dgm:t>
    </dgm:pt>
    <dgm:pt modelId="{6C687F43-22D0-4649-A860-3A6F41289A58}" type="parTrans" cxnId="{5CA9DA21-DD2D-4943-9848-46EB90213104}">
      <dgm:prSet custT="1"/>
      <dgm:spPr>
        <a:ln w="9525">
          <a:solidFill>
            <a:schemeClr val="tx1"/>
          </a:solidFill>
        </a:ln>
        <a:effectLst/>
      </dgm:spPr>
      <dgm:t>
        <a:bodyPr/>
        <a:lstStyle/>
        <a:p>
          <a:endParaRPr lang="nl-NL" sz="1600">
            <a:latin typeface="Century Gothic" panose="020B0502020202020204" pitchFamily="34" charset="0"/>
          </a:endParaRPr>
        </a:p>
      </dgm:t>
    </dgm:pt>
    <dgm:pt modelId="{3A66369D-2441-4D73-9EF8-53EECB0AD115}" type="sibTrans" cxnId="{5CA9DA21-DD2D-4943-9848-46EB90213104}">
      <dgm:prSet/>
      <dgm:spPr/>
      <dgm:t>
        <a:bodyPr/>
        <a:lstStyle/>
        <a:p>
          <a:endParaRPr lang="nl-NL" sz="1000">
            <a:latin typeface="Century Gothic" panose="020B0502020202020204" pitchFamily="34" charset="0"/>
          </a:endParaRPr>
        </a:p>
      </dgm:t>
    </dgm:pt>
    <dgm:pt modelId="{07C16C5F-11D8-48AA-9EC2-8BE96787D769}" type="pres">
      <dgm:prSet presAssocID="{5C536369-2C78-4F6F-99C3-BA4E39E08890}" presName="diagram" presStyleCnt="0">
        <dgm:presLayoutVars>
          <dgm:chPref val="1"/>
          <dgm:dir/>
          <dgm:animOne val="branch"/>
          <dgm:animLvl val="lvl"/>
          <dgm:resizeHandles val="exact"/>
        </dgm:presLayoutVars>
      </dgm:prSet>
      <dgm:spPr/>
    </dgm:pt>
    <dgm:pt modelId="{50563325-9031-4A15-8DDF-81F1B2D919EF}" type="pres">
      <dgm:prSet presAssocID="{7D16D9E2-4574-4E15-86F1-82246E5A3379}" presName="root1" presStyleCnt="0"/>
      <dgm:spPr/>
    </dgm:pt>
    <dgm:pt modelId="{692FF74E-D69A-4967-AA47-F8B222181AAE}" type="pres">
      <dgm:prSet presAssocID="{7D16D9E2-4574-4E15-86F1-82246E5A3379}" presName="LevelOneTextNode" presStyleLbl="node0" presStyleIdx="0" presStyleCnt="1" custScaleX="140624" custScaleY="109639">
        <dgm:presLayoutVars>
          <dgm:chPref val="3"/>
        </dgm:presLayoutVars>
      </dgm:prSet>
      <dgm:spPr/>
    </dgm:pt>
    <dgm:pt modelId="{96E98771-88EB-4F10-964C-9BA1D55F2C99}" type="pres">
      <dgm:prSet presAssocID="{7D16D9E2-4574-4E15-86F1-82246E5A3379}" presName="level2hierChild" presStyleCnt="0"/>
      <dgm:spPr/>
    </dgm:pt>
    <dgm:pt modelId="{515DBF75-9E2A-453C-A3D8-843F2248E0B4}" type="pres">
      <dgm:prSet presAssocID="{BDEFCAFA-B1D2-433C-9142-0A8657F1029F}" presName="conn2-1" presStyleLbl="parChTrans1D2" presStyleIdx="0" presStyleCnt="2"/>
      <dgm:spPr/>
    </dgm:pt>
    <dgm:pt modelId="{646A1624-4132-49B9-A841-C8036A160AFD}" type="pres">
      <dgm:prSet presAssocID="{BDEFCAFA-B1D2-433C-9142-0A8657F1029F}" presName="connTx" presStyleLbl="parChTrans1D2" presStyleIdx="0" presStyleCnt="2"/>
      <dgm:spPr/>
    </dgm:pt>
    <dgm:pt modelId="{1A8B8932-0DCB-4E4C-9730-15AF4B2865CD}" type="pres">
      <dgm:prSet presAssocID="{0F116E82-F480-4A3F-8EA4-7D364FA2100F}" presName="root2" presStyleCnt="0"/>
      <dgm:spPr/>
    </dgm:pt>
    <dgm:pt modelId="{C0298854-4164-419A-8C7E-7E1C205F6256}" type="pres">
      <dgm:prSet presAssocID="{0F116E82-F480-4A3F-8EA4-7D364FA2100F}" presName="LevelTwoTextNode" presStyleLbl="node2" presStyleIdx="0" presStyleCnt="2" custScaleX="107255" custScaleY="100105" custLinFactNeighborX="5835" custLinFactNeighborY="-25734">
        <dgm:presLayoutVars>
          <dgm:chPref val="3"/>
        </dgm:presLayoutVars>
      </dgm:prSet>
      <dgm:spPr/>
    </dgm:pt>
    <dgm:pt modelId="{E97587BC-6E8B-468A-8DC0-5282A2A4E138}" type="pres">
      <dgm:prSet presAssocID="{0F116E82-F480-4A3F-8EA4-7D364FA2100F}" presName="level3hierChild" presStyleCnt="0"/>
      <dgm:spPr/>
    </dgm:pt>
    <dgm:pt modelId="{6B048FF9-78B4-4FC9-9988-A48FAA2D076C}" type="pres">
      <dgm:prSet presAssocID="{48F9A24D-E2C2-40C6-A56F-73B61662605F}" presName="conn2-1" presStyleLbl="parChTrans1D3" presStyleIdx="0" presStyleCnt="6"/>
      <dgm:spPr/>
    </dgm:pt>
    <dgm:pt modelId="{0AAEB436-2B18-4526-A7AE-EDF87C16A7C8}" type="pres">
      <dgm:prSet presAssocID="{48F9A24D-E2C2-40C6-A56F-73B61662605F}" presName="connTx" presStyleLbl="parChTrans1D3" presStyleIdx="0" presStyleCnt="6"/>
      <dgm:spPr/>
    </dgm:pt>
    <dgm:pt modelId="{9068799C-2C7C-4281-9A18-52DAB5320DCE}" type="pres">
      <dgm:prSet presAssocID="{D93BF963-5CB1-40B3-8E5C-F3E94FCA6855}" presName="root2" presStyleCnt="0"/>
      <dgm:spPr/>
    </dgm:pt>
    <dgm:pt modelId="{2759CFE0-18E0-4E77-A979-804CDBD25787}" type="pres">
      <dgm:prSet presAssocID="{D93BF963-5CB1-40B3-8E5C-F3E94FCA6855}" presName="LevelTwoTextNode" presStyleLbl="node3" presStyleIdx="0" presStyleCnt="6" custScaleX="274211" custScaleY="123163" custLinFactNeighborX="281" custLinFactNeighborY="-21172">
        <dgm:presLayoutVars>
          <dgm:chPref val="3"/>
        </dgm:presLayoutVars>
      </dgm:prSet>
      <dgm:spPr/>
    </dgm:pt>
    <dgm:pt modelId="{5322206D-39E8-4912-A48C-0778DBB04CD8}" type="pres">
      <dgm:prSet presAssocID="{D93BF963-5CB1-40B3-8E5C-F3E94FCA6855}" presName="level3hierChild" presStyleCnt="0"/>
      <dgm:spPr/>
    </dgm:pt>
    <dgm:pt modelId="{D129CD01-7628-4318-B325-522FBBB08A6E}" type="pres">
      <dgm:prSet presAssocID="{FBF585D5-29AA-4122-A1C9-023ED6C7EB78}" presName="conn2-1" presStyleLbl="parChTrans1D3" presStyleIdx="1" presStyleCnt="6"/>
      <dgm:spPr/>
    </dgm:pt>
    <dgm:pt modelId="{FCE057AD-E8F5-4AAA-AB20-1F4188D55A72}" type="pres">
      <dgm:prSet presAssocID="{FBF585D5-29AA-4122-A1C9-023ED6C7EB78}" presName="connTx" presStyleLbl="parChTrans1D3" presStyleIdx="1" presStyleCnt="6"/>
      <dgm:spPr/>
    </dgm:pt>
    <dgm:pt modelId="{97D81C6D-6E01-4B8D-B65B-FCFC9065174A}" type="pres">
      <dgm:prSet presAssocID="{C2ACE6B4-DFB4-4C24-B32E-13261D175E15}" presName="root2" presStyleCnt="0"/>
      <dgm:spPr/>
    </dgm:pt>
    <dgm:pt modelId="{7F8CCA5D-73BE-4FD8-910C-0904F3EF5018}" type="pres">
      <dgm:prSet presAssocID="{C2ACE6B4-DFB4-4C24-B32E-13261D175E15}" presName="LevelTwoTextNode" presStyleLbl="node3" presStyleIdx="1" presStyleCnt="6" custScaleX="274211" custScaleY="105681" custLinFactNeighborX="372" custLinFactNeighborY="-18877">
        <dgm:presLayoutVars>
          <dgm:chPref val="3"/>
        </dgm:presLayoutVars>
      </dgm:prSet>
      <dgm:spPr/>
    </dgm:pt>
    <dgm:pt modelId="{89D6421A-F735-4B6B-A38E-B708D58F0A84}" type="pres">
      <dgm:prSet presAssocID="{C2ACE6B4-DFB4-4C24-B32E-13261D175E15}" presName="level3hierChild" presStyleCnt="0"/>
      <dgm:spPr/>
    </dgm:pt>
    <dgm:pt modelId="{63B39CA3-4C73-45D6-9F6D-1F00D4F315F2}" type="pres">
      <dgm:prSet presAssocID="{EBEF1F40-9BB2-4DF4-AC6E-DDEDC97DCE15}" presName="conn2-1" presStyleLbl="parChTrans1D3" presStyleIdx="2" presStyleCnt="6"/>
      <dgm:spPr/>
    </dgm:pt>
    <dgm:pt modelId="{92883BAA-FE61-42F6-A808-E63F05399D4D}" type="pres">
      <dgm:prSet presAssocID="{EBEF1F40-9BB2-4DF4-AC6E-DDEDC97DCE15}" presName="connTx" presStyleLbl="parChTrans1D3" presStyleIdx="2" presStyleCnt="6"/>
      <dgm:spPr/>
    </dgm:pt>
    <dgm:pt modelId="{2F7D884E-7A4A-4B1B-BDAF-82B04B82E2BE}" type="pres">
      <dgm:prSet presAssocID="{57F8FEBB-38B2-49FD-8EA0-45EADFED4705}" presName="root2" presStyleCnt="0"/>
      <dgm:spPr/>
    </dgm:pt>
    <dgm:pt modelId="{EEE6044A-BF8A-4ABB-A626-BD5ED2FBD7FA}" type="pres">
      <dgm:prSet presAssocID="{57F8FEBB-38B2-49FD-8EA0-45EADFED4705}" presName="LevelTwoTextNode" presStyleLbl="node3" presStyleIdx="2" presStyleCnt="6" custScaleX="274305" custScaleY="136719" custLinFactNeighborX="281" custLinFactNeighborY="-14981">
        <dgm:presLayoutVars>
          <dgm:chPref val="3"/>
        </dgm:presLayoutVars>
      </dgm:prSet>
      <dgm:spPr/>
    </dgm:pt>
    <dgm:pt modelId="{CD6DABDD-2809-4672-A3F1-111736512BD9}" type="pres">
      <dgm:prSet presAssocID="{57F8FEBB-38B2-49FD-8EA0-45EADFED4705}" presName="level3hierChild" presStyleCnt="0"/>
      <dgm:spPr/>
    </dgm:pt>
    <dgm:pt modelId="{44724B29-1D00-4AA6-9753-FFB3EB7FE248}" type="pres">
      <dgm:prSet presAssocID="{C602F864-08FC-4308-8B2B-72D614F52587}" presName="conn2-1" presStyleLbl="parChTrans1D2" presStyleIdx="1" presStyleCnt="2"/>
      <dgm:spPr/>
    </dgm:pt>
    <dgm:pt modelId="{2B905902-02D0-43A4-8155-8EEDC3FBF0C5}" type="pres">
      <dgm:prSet presAssocID="{C602F864-08FC-4308-8B2B-72D614F52587}" presName="connTx" presStyleLbl="parChTrans1D2" presStyleIdx="1" presStyleCnt="2"/>
      <dgm:spPr/>
    </dgm:pt>
    <dgm:pt modelId="{25627C69-BB7C-4DBF-97F0-C270CA248D94}" type="pres">
      <dgm:prSet presAssocID="{ECA5F0BC-96B8-48E9-8513-42C6011E747A}" presName="root2" presStyleCnt="0"/>
      <dgm:spPr/>
    </dgm:pt>
    <dgm:pt modelId="{F06D1DFB-B106-459B-9ED3-1EBAD9FEBD04}" type="pres">
      <dgm:prSet presAssocID="{ECA5F0BC-96B8-48E9-8513-42C6011E747A}" presName="LevelTwoTextNode" presStyleLbl="node2" presStyleIdx="1" presStyleCnt="2" custScaleX="106687" custScaleY="99575" custLinFactNeighborX="4910" custLinFactNeighborY="48914">
        <dgm:presLayoutVars>
          <dgm:chPref val="3"/>
        </dgm:presLayoutVars>
      </dgm:prSet>
      <dgm:spPr/>
    </dgm:pt>
    <dgm:pt modelId="{B947BFB3-A614-4F50-A6DB-95FC908B955F}" type="pres">
      <dgm:prSet presAssocID="{ECA5F0BC-96B8-48E9-8513-42C6011E747A}" presName="level3hierChild" presStyleCnt="0"/>
      <dgm:spPr/>
    </dgm:pt>
    <dgm:pt modelId="{2C53A006-5EAC-4A10-9DC9-31D27BA95431}" type="pres">
      <dgm:prSet presAssocID="{F6834F2F-70BF-4F38-87F6-E81AA615E7FF}" presName="conn2-1" presStyleLbl="parChTrans1D3" presStyleIdx="3" presStyleCnt="6"/>
      <dgm:spPr/>
    </dgm:pt>
    <dgm:pt modelId="{265F178A-5654-4B2E-94C5-6AFE151C8ADF}" type="pres">
      <dgm:prSet presAssocID="{F6834F2F-70BF-4F38-87F6-E81AA615E7FF}" presName="connTx" presStyleLbl="parChTrans1D3" presStyleIdx="3" presStyleCnt="6"/>
      <dgm:spPr/>
    </dgm:pt>
    <dgm:pt modelId="{805A7D64-5129-4F0A-AB84-0D2E32B63957}" type="pres">
      <dgm:prSet presAssocID="{8460F3B5-5775-417E-B78A-6F853BE96D4F}" presName="root2" presStyleCnt="0"/>
      <dgm:spPr/>
    </dgm:pt>
    <dgm:pt modelId="{F308CA7E-0497-4B37-8114-94D9F3E6C1A8}" type="pres">
      <dgm:prSet presAssocID="{8460F3B5-5775-417E-B78A-6F853BE96D4F}" presName="LevelTwoTextNode" presStyleLbl="node3" presStyleIdx="3" presStyleCnt="6" custScaleX="274211" custScaleY="104218" custLinFactNeighborX="-452" custLinFactNeighborY="45431">
        <dgm:presLayoutVars>
          <dgm:chPref val="3"/>
        </dgm:presLayoutVars>
      </dgm:prSet>
      <dgm:spPr/>
    </dgm:pt>
    <dgm:pt modelId="{660F0DAE-F794-4C55-B906-CFF0832A46A1}" type="pres">
      <dgm:prSet presAssocID="{8460F3B5-5775-417E-B78A-6F853BE96D4F}" presName="level3hierChild" presStyleCnt="0"/>
      <dgm:spPr/>
    </dgm:pt>
    <dgm:pt modelId="{54B3AA86-1E43-4374-9D0B-583A05CCD57E}" type="pres">
      <dgm:prSet presAssocID="{A8A5B29C-D732-492A-99F1-3694356E9A49}" presName="conn2-1" presStyleLbl="parChTrans1D3" presStyleIdx="4" presStyleCnt="6"/>
      <dgm:spPr/>
    </dgm:pt>
    <dgm:pt modelId="{25223872-6728-4AAB-B0B4-3A7902CCAF5D}" type="pres">
      <dgm:prSet presAssocID="{A8A5B29C-D732-492A-99F1-3694356E9A49}" presName="connTx" presStyleLbl="parChTrans1D3" presStyleIdx="4" presStyleCnt="6"/>
      <dgm:spPr/>
    </dgm:pt>
    <dgm:pt modelId="{E3363ABA-9769-415B-A83C-D8F9925A4E43}" type="pres">
      <dgm:prSet presAssocID="{1EC180BC-40A2-4B9A-893F-7F1B1B4628D5}" presName="root2" presStyleCnt="0"/>
      <dgm:spPr/>
    </dgm:pt>
    <dgm:pt modelId="{AFD735A5-F01B-48B1-92F5-80EC1077B2DE}" type="pres">
      <dgm:prSet presAssocID="{1EC180BC-40A2-4B9A-893F-7F1B1B4628D5}" presName="LevelTwoTextNode" presStyleLbl="node3" presStyleIdx="4" presStyleCnt="6" custScaleX="274211" custScaleY="104218" custLinFactNeighborX="281" custLinFactNeighborY="49064">
        <dgm:presLayoutVars>
          <dgm:chPref val="3"/>
        </dgm:presLayoutVars>
      </dgm:prSet>
      <dgm:spPr/>
    </dgm:pt>
    <dgm:pt modelId="{B3C01C7E-9B96-4EDB-869F-9B9AC6427945}" type="pres">
      <dgm:prSet presAssocID="{1EC180BC-40A2-4B9A-893F-7F1B1B4628D5}" presName="level3hierChild" presStyleCnt="0"/>
      <dgm:spPr/>
    </dgm:pt>
    <dgm:pt modelId="{3584B697-897A-4944-A2A2-9232F3AB7049}" type="pres">
      <dgm:prSet presAssocID="{6C687F43-22D0-4649-A860-3A6F41289A58}" presName="conn2-1" presStyleLbl="parChTrans1D3" presStyleIdx="5" presStyleCnt="6"/>
      <dgm:spPr/>
    </dgm:pt>
    <dgm:pt modelId="{8555F44E-02AD-48C3-A34A-2AF38436979C}" type="pres">
      <dgm:prSet presAssocID="{6C687F43-22D0-4649-A860-3A6F41289A58}" presName="connTx" presStyleLbl="parChTrans1D3" presStyleIdx="5" presStyleCnt="6"/>
      <dgm:spPr/>
    </dgm:pt>
    <dgm:pt modelId="{F944121B-D9F6-4126-928B-EF7B50CC0287}" type="pres">
      <dgm:prSet presAssocID="{34F16AE4-881C-4CE9-A5B1-E6FE663B56EC}" presName="root2" presStyleCnt="0"/>
      <dgm:spPr/>
    </dgm:pt>
    <dgm:pt modelId="{22C308FB-8B6D-4CAE-89ED-DAE29A056EDC}" type="pres">
      <dgm:prSet presAssocID="{34F16AE4-881C-4CE9-A5B1-E6FE663B56EC}" presName="LevelTwoTextNode" presStyleLbl="node3" presStyleIdx="5" presStyleCnt="6" custScaleX="274211" custScaleY="104218" custLinFactNeighborX="281" custLinFactNeighborY="55640">
        <dgm:presLayoutVars>
          <dgm:chPref val="3"/>
        </dgm:presLayoutVars>
      </dgm:prSet>
      <dgm:spPr/>
    </dgm:pt>
    <dgm:pt modelId="{9329618E-C33F-496F-A0C0-020BC9C57AF0}" type="pres">
      <dgm:prSet presAssocID="{34F16AE4-881C-4CE9-A5B1-E6FE663B56EC}" presName="level3hierChild" presStyleCnt="0"/>
      <dgm:spPr/>
    </dgm:pt>
  </dgm:ptLst>
  <dgm:cxnLst>
    <dgm:cxn modelId="{CCB91811-5D27-418F-9A98-10F3ACFCB98A}" type="presOf" srcId="{48F9A24D-E2C2-40C6-A56F-73B61662605F}" destId="{6B048FF9-78B4-4FC9-9988-A48FAA2D076C}" srcOrd="0" destOrd="0" presId="urn:microsoft.com/office/officeart/2005/8/layout/hierarchy2"/>
    <dgm:cxn modelId="{4F078711-E276-4040-BB2B-3742F223C568}" srcId="{0F116E82-F480-4A3F-8EA4-7D364FA2100F}" destId="{D93BF963-5CB1-40B3-8E5C-F3E94FCA6855}" srcOrd="0" destOrd="0" parTransId="{48F9A24D-E2C2-40C6-A56F-73B61662605F}" sibTransId="{110B0135-43F0-4A6C-B529-F68FF2C5ADED}"/>
    <dgm:cxn modelId="{03081916-E1AE-4021-BC27-056C49ED99EF}" type="presOf" srcId="{8460F3B5-5775-417E-B78A-6F853BE96D4F}" destId="{F308CA7E-0497-4B37-8114-94D9F3E6C1A8}" srcOrd="0" destOrd="0" presId="urn:microsoft.com/office/officeart/2005/8/layout/hierarchy2"/>
    <dgm:cxn modelId="{09DD9A1A-58FA-4FF7-BD5D-57A49D4751EA}" type="presOf" srcId="{ECA5F0BC-96B8-48E9-8513-42C6011E747A}" destId="{F06D1DFB-B106-459B-9ED3-1EBAD9FEBD04}" srcOrd="0" destOrd="0" presId="urn:microsoft.com/office/officeart/2005/8/layout/hierarchy2"/>
    <dgm:cxn modelId="{5CA9DA21-DD2D-4943-9848-46EB90213104}" srcId="{ECA5F0BC-96B8-48E9-8513-42C6011E747A}" destId="{34F16AE4-881C-4CE9-A5B1-E6FE663B56EC}" srcOrd="2" destOrd="0" parTransId="{6C687F43-22D0-4649-A860-3A6F41289A58}" sibTransId="{3A66369D-2441-4D73-9EF8-53EECB0AD115}"/>
    <dgm:cxn modelId="{D941A02F-1370-4BFE-A09F-40484FF68A8C}" type="presOf" srcId="{A8A5B29C-D732-492A-99F1-3694356E9A49}" destId="{25223872-6728-4AAB-B0B4-3A7902CCAF5D}" srcOrd="1" destOrd="0" presId="urn:microsoft.com/office/officeart/2005/8/layout/hierarchy2"/>
    <dgm:cxn modelId="{BF488D33-645E-412B-B2AC-76764782F085}" srcId="{5C536369-2C78-4F6F-99C3-BA4E39E08890}" destId="{7D16D9E2-4574-4E15-86F1-82246E5A3379}" srcOrd="0" destOrd="0" parTransId="{3E0D3085-9C55-4EF8-94A9-83325308196C}" sibTransId="{3BDBF617-65B7-4CA5-A6D8-FE0EB5DFFE9E}"/>
    <dgm:cxn modelId="{FA442436-8A1D-4B94-BF06-8B4B6DD952B8}" type="presOf" srcId="{F6834F2F-70BF-4F38-87F6-E81AA615E7FF}" destId="{2C53A006-5EAC-4A10-9DC9-31D27BA95431}" srcOrd="0" destOrd="0" presId="urn:microsoft.com/office/officeart/2005/8/layout/hierarchy2"/>
    <dgm:cxn modelId="{75015039-586A-4D10-9A2D-B65733397CE9}" type="presOf" srcId="{A8A5B29C-D732-492A-99F1-3694356E9A49}" destId="{54B3AA86-1E43-4374-9D0B-583A05CCD57E}" srcOrd="0" destOrd="0" presId="urn:microsoft.com/office/officeart/2005/8/layout/hierarchy2"/>
    <dgm:cxn modelId="{6541035C-D20D-42BA-A5AB-44F351090127}" srcId="{7D16D9E2-4574-4E15-86F1-82246E5A3379}" destId="{ECA5F0BC-96B8-48E9-8513-42C6011E747A}" srcOrd="1" destOrd="0" parTransId="{C602F864-08FC-4308-8B2B-72D614F52587}" sibTransId="{3FB836D2-3558-4979-949D-DABC58CE2F27}"/>
    <dgm:cxn modelId="{5AE9BC5C-9DDF-46CE-AA39-5E924109992F}" type="presOf" srcId="{BDEFCAFA-B1D2-433C-9142-0A8657F1029F}" destId="{515DBF75-9E2A-453C-A3D8-843F2248E0B4}" srcOrd="0" destOrd="0" presId="urn:microsoft.com/office/officeart/2005/8/layout/hierarchy2"/>
    <dgm:cxn modelId="{6C171C47-C9B1-47AC-99A3-52813ED62D33}" type="presOf" srcId="{7D16D9E2-4574-4E15-86F1-82246E5A3379}" destId="{692FF74E-D69A-4967-AA47-F8B222181AAE}" srcOrd="0" destOrd="0" presId="urn:microsoft.com/office/officeart/2005/8/layout/hierarchy2"/>
    <dgm:cxn modelId="{0D3A6167-D7C8-4344-AF0D-5BDD520FE312}" type="presOf" srcId="{C602F864-08FC-4308-8B2B-72D614F52587}" destId="{2B905902-02D0-43A4-8155-8EEDC3FBF0C5}" srcOrd="1" destOrd="0" presId="urn:microsoft.com/office/officeart/2005/8/layout/hierarchy2"/>
    <dgm:cxn modelId="{EC281C6A-36D6-4BFF-8683-363E397904C4}" srcId="{0F116E82-F480-4A3F-8EA4-7D364FA2100F}" destId="{57F8FEBB-38B2-49FD-8EA0-45EADFED4705}" srcOrd="2" destOrd="0" parTransId="{EBEF1F40-9BB2-4DF4-AC6E-DDEDC97DCE15}" sibTransId="{ED00BD77-8BD4-4051-A5A8-DDBF1058DFFD}"/>
    <dgm:cxn modelId="{4F3DB36C-4FEB-4CBB-B181-641EDE91D362}" type="presOf" srcId="{5C536369-2C78-4F6F-99C3-BA4E39E08890}" destId="{07C16C5F-11D8-48AA-9EC2-8BE96787D769}" srcOrd="0" destOrd="0" presId="urn:microsoft.com/office/officeart/2005/8/layout/hierarchy2"/>
    <dgm:cxn modelId="{24B40786-D598-44B7-848F-5D2A1EAE14B3}" type="presOf" srcId="{D93BF963-5CB1-40B3-8E5C-F3E94FCA6855}" destId="{2759CFE0-18E0-4E77-A979-804CDBD25787}" srcOrd="0" destOrd="0" presId="urn:microsoft.com/office/officeart/2005/8/layout/hierarchy2"/>
    <dgm:cxn modelId="{673FD289-7D1E-42EF-8051-382D3FA50EF9}" type="presOf" srcId="{F6834F2F-70BF-4F38-87F6-E81AA615E7FF}" destId="{265F178A-5654-4B2E-94C5-6AFE151C8ADF}" srcOrd="1" destOrd="0" presId="urn:microsoft.com/office/officeart/2005/8/layout/hierarchy2"/>
    <dgm:cxn modelId="{C36DD689-433B-4732-8D52-A80401CAE0B3}" type="presOf" srcId="{6C687F43-22D0-4649-A860-3A6F41289A58}" destId="{3584B697-897A-4944-A2A2-9232F3AB7049}" srcOrd="0" destOrd="0" presId="urn:microsoft.com/office/officeart/2005/8/layout/hierarchy2"/>
    <dgm:cxn modelId="{B864F68F-C4B1-4945-A8E0-631A081F14E3}" type="presOf" srcId="{48F9A24D-E2C2-40C6-A56F-73B61662605F}" destId="{0AAEB436-2B18-4526-A7AE-EDF87C16A7C8}" srcOrd="1" destOrd="0" presId="urn:microsoft.com/office/officeart/2005/8/layout/hierarchy2"/>
    <dgm:cxn modelId="{22CF8E91-681A-4326-A2F6-8BA4C7D6873F}" type="presOf" srcId="{0F116E82-F480-4A3F-8EA4-7D364FA2100F}" destId="{C0298854-4164-419A-8C7E-7E1C205F6256}" srcOrd="0" destOrd="0" presId="urn:microsoft.com/office/officeart/2005/8/layout/hierarchy2"/>
    <dgm:cxn modelId="{807A2D97-4CE4-46C1-B20A-3CCC28154559}" type="presOf" srcId="{6C687F43-22D0-4649-A860-3A6F41289A58}" destId="{8555F44E-02AD-48C3-A34A-2AF38436979C}" srcOrd="1" destOrd="0" presId="urn:microsoft.com/office/officeart/2005/8/layout/hierarchy2"/>
    <dgm:cxn modelId="{9DE9B298-5334-408D-8C0A-A83D1848C530}" type="presOf" srcId="{1EC180BC-40A2-4B9A-893F-7F1B1B4628D5}" destId="{AFD735A5-F01B-48B1-92F5-80EC1077B2DE}" srcOrd="0" destOrd="0" presId="urn:microsoft.com/office/officeart/2005/8/layout/hierarchy2"/>
    <dgm:cxn modelId="{ADF3EB9A-74FA-4E42-A6EE-50EAAD1A5547}" type="presOf" srcId="{FBF585D5-29AA-4122-A1C9-023ED6C7EB78}" destId="{D129CD01-7628-4318-B325-522FBBB08A6E}" srcOrd="0" destOrd="0" presId="urn:microsoft.com/office/officeart/2005/8/layout/hierarchy2"/>
    <dgm:cxn modelId="{A1A9C5B4-692B-4E2D-A40C-FBE4FF4A95E3}" type="presOf" srcId="{C602F864-08FC-4308-8B2B-72D614F52587}" destId="{44724B29-1D00-4AA6-9753-FFB3EB7FE248}" srcOrd="0" destOrd="0" presId="urn:microsoft.com/office/officeart/2005/8/layout/hierarchy2"/>
    <dgm:cxn modelId="{FCA214B7-6253-47FC-8054-E138D6463A41}" srcId="{ECA5F0BC-96B8-48E9-8513-42C6011E747A}" destId="{1EC180BC-40A2-4B9A-893F-7F1B1B4628D5}" srcOrd="1" destOrd="0" parTransId="{A8A5B29C-D732-492A-99F1-3694356E9A49}" sibTransId="{DFDF4259-EA28-40A3-B028-21C9708ABE45}"/>
    <dgm:cxn modelId="{B1DC94C3-8ED8-4F27-A87F-FE7876977391}" srcId="{0F116E82-F480-4A3F-8EA4-7D364FA2100F}" destId="{C2ACE6B4-DFB4-4C24-B32E-13261D175E15}" srcOrd="1" destOrd="0" parTransId="{FBF585D5-29AA-4122-A1C9-023ED6C7EB78}" sibTransId="{3DA7F559-00A1-439F-AEB9-99A0BB6144E3}"/>
    <dgm:cxn modelId="{4A1B74C8-6F2B-4387-8479-61AC55F85554}" type="presOf" srcId="{C2ACE6B4-DFB4-4C24-B32E-13261D175E15}" destId="{7F8CCA5D-73BE-4FD8-910C-0904F3EF5018}" srcOrd="0" destOrd="0" presId="urn:microsoft.com/office/officeart/2005/8/layout/hierarchy2"/>
    <dgm:cxn modelId="{1DBE81C9-49BF-49FD-B930-74390BC52C31}" type="presOf" srcId="{BDEFCAFA-B1D2-433C-9142-0A8657F1029F}" destId="{646A1624-4132-49B9-A841-C8036A160AFD}" srcOrd="1" destOrd="0" presId="urn:microsoft.com/office/officeart/2005/8/layout/hierarchy2"/>
    <dgm:cxn modelId="{574710CD-ECA1-4E31-8409-3B1EEE60CC77}" type="presOf" srcId="{34F16AE4-881C-4CE9-A5B1-E6FE663B56EC}" destId="{22C308FB-8B6D-4CAE-89ED-DAE29A056EDC}" srcOrd="0" destOrd="0" presId="urn:microsoft.com/office/officeart/2005/8/layout/hierarchy2"/>
    <dgm:cxn modelId="{5AD2B0DF-5571-4954-BF47-8BFD2220AA07}" type="presOf" srcId="{57F8FEBB-38B2-49FD-8EA0-45EADFED4705}" destId="{EEE6044A-BF8A-4ABB-A626-BD5ED2FBD7FA}" srcOrd="0" destOrd="0" presId="urn:microsoft.com/office/officeart/2005/8/layout/hierarchy2"/>
    <dgm:cxn modelId="{E418EBE3-52E5-4251-8F28-FF9BA9DEA3D4}" type="presOf" srcId="{EBEF1F40-9BB2-4DF4-AC6E-DDEDC97DCE15}" destId="{63B39CA3-4C73-45D6-9F6D-1F00D4F315F2}" srcOrd="0" destOrd="0" presId="urn:microsoft.com/office/officeart/2005/8/layout/hierarchy2"/>
    <dgm:cxn modelId="{411196EC-AFFA-425B-A7E9-8C0ADD16D99C}" type="presOf" srcId="{FBF585D5-29AA-4122-A1C9-023ED6C7EB78}" destId="{FCE057AD-E8F5-4AAA-AB20-1F4188D55A72}" srcOrd="1" destOrd="0" presId="urn:microsoft.com/office/officeart/2005/8/layout/hierarchy2"/>
    <dgm:cxn modelId="{0E81BAEC-0710-4E3A-B1FF-F091F7854542}" srcId="{7D16D9E2-4574-4E15-86F1-82246E5A3379}" destId="{0F116E82-F480-4A3F-8EA4-7D364FA2100F}" srcOrd="0" destOrd="0" parTransId="{BDEFCAFA-B1D2-433C-9142-0A8657F1029F}" sibTransId="{BED0A047-C66D-4121-B849-B28C71955CF2}"/>
    <dgm:cxn modelId="{83569DEF-F396-4B15-B8FA-AF13C0B035F3}" type="presOf" srcId="{EBEF1F40-9BB2-4DF4-AC6E-DDEDC97DCE15}" destId="{92883BAA-FE61-42F6-A808-E63F05399D4D}" srcOrd="1" destOrd="0" presId="urn:microsoft.com/office/officeart/2005/8/layout/hierarchy2"/>
    <dgm:cxn modelId="{3D94E0F2-CC28-4805-A608-426B771F6096}" srcId="{ECA5F0BC-96B8-48E9-8513-42C6011E747A}" destId="{8460F3B5-5775-417E-B78A-6F853BE96D4F}" srcOrd="0" destOrd="0" parTransId="{F6834F2F-70BF-4F38-87F6-E81AA615E7FF}" sibTransId="{0F30EC28-E678-4534-AF4F-9D97C4EC8449}"/>
    <dgm:cxn modelId="{9563388F-B50C-4003-8D93-3649A6BBAB81}" type="presParOf" srcId="{07C16C5F-11D8-48AA-9EC2-8BE96787D769}" destId="{50563325-9031-4A15-8DDF-81F1B2D919EF}" srcOrd="0" destOrd="0" presId="urn:microsoft.com/office/officeart/2005/8/layout/hierarchy2"/>
    <dgm:cxn modelId="{38843DA0-4BF4-485B-BAFB-3A0BDB877454}" type="presParOf" srcId="{50563325-9031-4A15-8DDF-81F1B2D919EF}" destId="{692FF74E-D69A-4967-AA47-F8B222181AAE}" srcOrd="0" destOrd="0" presId="urn:microsoft.com/office/officeart/2005/8/layout/hierarchy2"/>
    <dgm:cxn modelId="{BBF0AC69-CE1B-4391-B73B-0F4023F24653}" type="presParOf" srcId="{50563325-9031-4A15-8DDF-81F1B2D919EF}" destId="{96E98771-88EB-4F10-964C-9BA1D55F2C99}" srcOrd="1" destOrd="0" presId="urn:microsoft.com/office/officeart/2005/8/layout/hierarchy2"/>
    <dgm:cxn modelId="{591E4800-A1E7-41C0-AE0E-64D109D07ADD}" type="presParOf" srcId="{96E98771-88EB-4F10-964C-9BA1D55F2C99}" destId="{515DBF75-9E2A-453C-A3D8-843F2248E0B4}" srcOrd="0" destOrd="0" presId="urn:microsoft.com/office/officeart/2005/8/layout/hierarchy2"/>
    <dgm:cxn modelId="{FB6E543A-FAD6-47A7-9BF6-33AD377B911F}" type="presParOf" srcId="{515DBF75-9E2A-453C-A3D8-843F2248E0B4}" destId="{646A1624-4132-49B9-A841-C8036A160AFD}" srcOrd="0" destOrd="0" presId="urn:microsoft.com/office/officeart/2005/8/layout/hierarchy2"/>
    <dgm:cxn modelId="{25122265-E500-466D-84DF-BE14C0B78A8F}" type="presParOf" srcId="{96E98771-88EB-4F10-964C-9BA1D55F2C99}" destId="{1A8B8932-0DCB-4E4C-9730-15AF4B2865CD}" srcOrd="1" destOrd="0" presId="urn:microsoft.com/office/officeart/2005/8/layout/hierarchy2"/>
    <dgm:cxn modelId="{B819AF38-F88A-4F65-98F0-A42611996F3B}" type="presParOf" srcId="{1A8B8932-0DCB-4E4C-9730-15AF4B2865CD}" destId="{C0298854-4164-419A-8C7E-7E1C205F6256}" srcOrd="0" destOrd="0" presId="urn:microsoft.com/office/officeart/2005/8/layout/hierarchy2"/>
    <dgm:cxn modelId="{4E1AE78F-933A-4511-A168-0219F315DFF6}" type="presParOf" srcId="{1A8B8932-0DCB-4E4C-9730-15AF4B2865CD}" destId="{E97587BC-6E8B-468A-8DC0-5282A2A4E138}" srcOrd="1" destOrd="0" presId="urn:microsoft.com/office/officeart/2005/8/layout/hierarchy2"/>
    <dgm:cxn modelId="{8A84F345-8CF8-4B60-8F41-6B88DC33689C}" type="presParOf" srcId="{E97587BC-6E8B-468A-8DC0-5282A2A4E138}" destId="{6B048FF9-78B4-4FC9-9988-A48FAA2D076C}" srcOrd="0" destOrd="0" presId="urn:microsoft.com/office/officeart/2005/8/layout/hierarchy2"/>
    <dgm:cxn modelId="{94365C52-70A5-4779-A1DE-C56EAB66D8FC}" type="presParOf" srcId="{6B048FF9-78B4-4FC9-9988-A48FAA2D076C}" destId="{0AAEB436-2B18-4526-A7AE-EDF87C16A7C8}" srcOrd="0" destOrd="0" presId="urn:microsoft.com/office/officeart/2005/8/layout/hierarchy2"/>
    <dgm:cxn modelId="{6AEC7500-8B77-42AB-B4F1-829B8685E2B1}" type="presParOf" srcId="{E97587BC-6E8B-468A-8DC0-5282A2A4E138}" destId="{9068799C-2C7C-4281-9A18-52DAB5320DCE}" srcOrd="1" destOrd="0" presId="urn:microsoft.com/office/officeart/2005/8/layout/hierarchy2"/>
    <dgm:cxn modelId="{85D61366-43FC-434B-B45A-D89F9E4EE032}" type="presParOf" srcId="{9068799C-2C7C-4281-9A18-52DAB5320DCE}" destId="{2759CFE0-18E0-4E77-A979-804CDBD25787}" srcOrd="0" destOrd="0" presId="urn:microsoft.com/office/officeart/2005/8/layout/hierarchy2"/>
    <dgm:cxn modelId="{B25DDDB7-F451-45E0-B9D5-9DCC3F41FEE1}" type="presParOf" srcId="{9068799C-2C7C-4281-9A18-52DAB5320DCE}" destId="{5322206D-39E8-4912-A48C-0778DBB04CD8}" srcOrd="1" destOrd="0" presId="urn:microsoft.com/office/officeart/2005/8/layout/hierarchy2"/>
    <dgm:cxn modelId="{A7527592-A3BB-4C9C-A543-DEBE99F5151A}" type="presParOf" srcId="{E97587BC-6E8B-468A-8DC0-5282A2A4E138}" destId="{D129CD01-7628-4318-B325-522FBBB08A6E}" srcOrd="2" destOrd="0" presId="urn:microsoft.com/office/officeart/2005/8/layout/hierarchy2"/>
    <dgm:cxn modelId="{D47A71C7-233B-4718-A3CE-B1F20222DED1}" type="presParOf" srcId="{D129CD01-7628-4318-B325-522FBBB08A6E}" destId="{FCE057AD-E8F5-4AAA-AB20-1F4188D55A72}" srcOrd="0" destOrd="0" presId="urn:microsoft.com/office/officeart/2005/8/layout/hierarchy2"/>
    <dgm:cxn modelId="{CF9D54FF-D7A0-41E1-B919-E4FBBC1426AB}" type="presParOf" srcId="{E97587BC-6E8B-468A-8DC0-5282A2A4E138}" destId="{97D81C6D-6E01-4B8D-B65B-FCFC9065174A}" srcOrd="3" destOrd="0" presId="urn:microsoft.com/office/officeart/2005/8/layout/hierarchy2"/>
    <dgm:cxn modelId="{DDDB18AC-C215-4959-8245-2C57E32DDC92}" type="presParOf" srcId="{97D81C6D-6E01-4B8D-B65B-FCFC9065174A}" destId="{7F8CCA5D-73BE-4FD8-910C-0904F3EF5018}" srcOrd="0" destOrd="0" presId="urn:microsoft.com/office/officeart/2005/8/layout/hierarchy2"/>
    <dgm:cxn modelId="{0F73C759-AE96-443A-8A85-CBE366C68A29}" type="presParOf" srcId="{97D81C6D-6E01-4B8D-B65B-FCFC9065174A}" destId="{89D6421A-F735-4B6B-A38E-B708D58F0A84}" srcOrd="1" destOrd="0" presId="urn:microsoft.com/office/officeart/2005/8/layout/hierarchy2"/>
    <dgm:cxn modelId="{FFA19ED7-89A8-407A-B54C-348873E57E92}" type="presParOf" srcId="{E97587BC-6E8B-468A-8DC0-5282A2A4E138}" destId="{63B39CA3-4C73-45D6-9F6D-1F00D4F315F2}" srcOrd="4" destOrd="0" presId="urn:microsoft.com/office/officeart/2005/8/layout/hierarchy2"/>
    <dgm:cxn modelId="{09B9E204-B7C4-49FD-9BDB-5544BAE60B7E}" type="presParOf" srcId="{63B39CA3-4C73-45D6-9F6D-1F00D4F315F2}" destId="{92883BAA-FE61-42F6-A808-E63F05399D4D}" srcOrd="0" destOrd="0" presId="urn:microsoft.com/office/officeart/2005/8/layout/hierarchy2"/>
    <dgm:cxn modelId="{49526BF6-0787-433A-8360-F66A1E3FAC39}" type="presParOf" srcId="{E97587BC-6E8B-468A-8DC0-5282A2A4E138}" destId="{2F7D884E-7A4A-4B1B-BDAF-82B04B82E2BE}" srcOrd="5" destOrd="0" presId="urn:microsoft.com/office/officeart/2005/8/layout/hierarchy2"/>
    <dgm:cxn modelId="{349040D7-669E-49A4-B9EF-7B05B5EC1ABA}" type="presParOf" srcId="{2F7D884E-7A4A-4B1B-BDAF-82B04B82E2BE}" destId="{EEE6044A-BF8A-4ABB-A626-BD5ED2FBD7FA}" srcOrd="0" destOrd="0" presId="urn:microsoft.com/office/officeart/2005/8/layout/hierarchy2"/>
    <dgm:cxn modelId="{0D7AF94B-ADFF-45C8-A567-D9E7EE33DFAF}" type="presParOf" srcId="{2F7D884E-7A4A-4B1B-BDAF-82B04B82E2BE}" destId="{CD6DABDD-2809-4672-A3F1-111736512BD9}" srcOrd="1" destOrd="0" presId="urn:microsoft.com/office/officeart/2005/8/layout/hierarchy2"/>
    <dgm:cxn modelId="{F44A513B-F5E0-4D20-830F-04111BD942D3}" type="presParOf" srcId="{96E98771-88EB-4F10-964C-9BA1D55F2C99}" destId="{44724B29-1D00-4AA6-9753-FFB3EB7FE248}" srcOrd="2" destOrd="0" presId="urn:microsoft.com/office/officeart/2005/8/layout/hierarchy2"/>
    <dgm:cxn modelId="{689FACFB-A50C-44B1-AF89-E765A7C15F97}" type="presParOf" srcId="{44724B29-1D00-4AA6-9753-FFB3EB7FE248}" destId="{2B905902-02D0-43A4-8155-8EEDC3FBF0C5}" srcOrd="0" destOrd="0" presId="urn:microsoft.com/office/officeart/2005/8/layout/hierarchy2"/>
    <dgm:cxn modelId="{157796C6-3405-40B9-B1D3-FD2B21F34A32}" type="presParOf" srcId="{96E98771-88EB-4F10-964C-9BA1D55F2C99}" destId="{25627C69-BB7C-4DBF-97F0-C270CA248D94}" srcOrd="3" destOrd="0" presId="urn:microsoft.com/office/officeart/2005/8/layout/hierarchy2"/>
    <dgm:cxn modelId="{3A64DD97-3428-4371-8C29-12E948F75CAC}" type="presParOf" srcId="{25627C69-BB7C-4DBF-97F0-C270CA248D94}" destId="{F06D1DFB-B106-459B-9ED3-1EBAD9FEBD04}" srcOrd="0" destOrd="0" presId="urn:microsoft.com/office/officeart/2005/8/layout/hierarchy2"/>
    <dgm:cxn modelId="{5735D231-EE62-405B-8755-972B45362C53}" type="presParOf" srcId="{25627C69-BB7C-4DBF-97F0-C270CA248D94}" destId="{B947BFB3-A614-4F50-A6DB-95FC908B955F}" srcOrd="1" destOrd="0" presId="urn:microsoft.com/office/officeart/2005/8/layout/hierarchy2"/>
    <dgm:cxn modelId="{9BB82197-44AF-4C8C-A3A8-8839BC0995C7}" type="presParOf" srcId="{B947BFB3-A614-4F50-A6DB-95FC908B955F}" destId="{2C53A006-5EAC-4A10-9DC9-31D27BA95431}" srcOrd="0" destOrd="0" presId="urn:microsoft.com/office/officeart/2005/8/layout/hierarchy2"/>
    <dgm:cxn modelId="{251BA03A-2ADD-4300-897C-D99A86B9DDD0}" type="presParOf" srcId="{2C53A006-5EAC-4A10-9DC9-31D27BA95431}" destId="{265F178A-5654-4B2E-94C5-6AFE151C8ADF}" srcOrd="0" destOrd="0" presId="urn:microsoft.com/office/officeart/2005/8/layout/hierarchy2"/>
    <dgm:cxn modelId="{1110F0A8-C2F6-4FCC-9921-FBCB98CEDB73}" type="presParOf" srcId="{B947BFB3-A614-4F50-A6DB-95FC908B955F}" destId="{805A7D64-5129-4F0A-AB84-0D2E32B63957}" srcOrd="1" destOrd="0" presId="urn:microsoft.com/office/officeart/2005/8/layout/hierarchy2"/>
    <dgm:cxn modelId="{0A463215-7415-4953-AB7D-FC67C182C228}" type="presParOf" srcId="{805A7D64-5129-4F0A-AB84-0D2E32B63957}" destId="{F308CA7E-0497-4B37-8114-94D9F3E6C1A8}" srcOrd="0" destOrd="0" presId="urn:microsoft.com/office/officeart/2005/8/layout/hierarchy2"/>
    <dgm:cxn modelId="{FFE74DB0-5FE7-4EFD-BE9A-4EE7C4B70C01}" type="presParOf" srcId="{805A7D64-5129-4F0A-AB84-0D2E32B63957}" destId="{660F0DAE-F794-4C55-B906-CFF0832A46A1}" srcOrd="1" destOrd="0" presId="urn:microsoft.com/office/officeart/2005/8/layout/hierarchy2"/>
    <dgm:cxn modelId="{418737B9-E966-4513-B2A5-3E1E89FDEF51}" type="presParOf" srcId="{B947BFB3-A614-4F50-A6DB-95FC908B955F}" destId="{54B3AA86-1E43-4374-9D0B-583A05CCD57E}" srcOrd="2" destOrd="0" presId="urn:microsoft.com/office/officeart/2005/8/layout/hierarchy2"/>
    <dgm:cxn modelId="{4D7D88BD-9C99-44F3-B697-8AF2F395862D}" type="presParOf" srcId="{54B3AA86-1E43-4374-9D0B-583A05CCD57E}" destId="{25223872-6728-4AAB-B0B4-3A7902CCAF5D}" srcOrd="0" destOrd="0" presId="urn:microsoft.com/office/officeart/2005/8/layout/hierarchy2"/>
    <dgm:cxn modelId="{93F62745-5484-4C1C-B298-572576DF4A50}" type="presParOf" srcId="{B947BFB3-A614-4F50-A6DB-95FC908B955F}" destId="{E3363ABA-9769-415B-A83C-D8F9925A4E43}" srcOrd="3" destOrd="0" presId="urn:microsoft.com/office/officeart/2005/8/layout/hierarchy2"/>
    <dgm:cxn modelId="{E4B0B998-66C6-4C15-92B5-0B57E39214F6}" type="presParOf" srcId="{E3363ABA-9769-415B-A83C-D8F9925A4E43}" destId="{AFD735A5-F01B-48B1-92F5-80EC1077B2DE}" srcOrd="0" destOrd="0" presId="urn:microsoft.com/office/officeart/2005/8/layout/hierarchy2"/>
    <dgm:cxn modelId="{5AA56785-F2EB-4B7F-B165-F6ACB92747E9}" type="presParOf" srcId="{E3363ABA-9769-415B-A83C-D8F9925A4E43}" destId="{B3C01C7E-9B96-4EDB-869F-9B9AC6427945}" srcOrd="1" destOrd="0" presId="urn:microsoft.com/office/officeart/2005/8/layout/hierarchy2"/>
    <dgm:cxn modelId="{CF0795BD-431A-4C0A-8C11-39F299E08469}" type="presParOf" srcId="{B947BFB3-A614-4F50-A6DB-95FC908B955F}" destId="{3584B697-897A-4944-A2A2-9232F3AB7049}" srcOrd="4" destOrd="0" presId="urn:microsoft.com/office/officeart/2005/8/layout/hierarchy2"/>
    <dgm:cxn modelId="{3DEE6A03-612F-49D5-BFE2-D92A4D075B38}" type="presParOf" srcId="{3584B697-897A-4944-A2A2-9232F3AB7049}" destId="{8555F44E-02AD-48C3-A34A-2AF38436979C}" srcOrd="0" destOrd="0" presId="urn:microsoft.com/office/officeart/2005/8/layout/hierarchy2"/>
    <dgm:cxn modelId="{EC8729F5-C3E9-4ACA-B5CA-2F74FE621BBF}" type="presParOf" srcId="{B947BFB3-A614-4F50-A6DB-95FC908B955F}" destId="{F944121B-D9F6-4126-928B-EF7B50CC0287}" srcOrd="5" destOrd="0" presId="urn:microsoft.com/office/officeart/2005/8/layout/hierarchy2"/>
    <dgm:cxn modelId="{2F2F61E1-ABB4-4250-9E5F-DB251745D145}" type="presParOf" srcId="{F944121B-D9F6-4126-928B-EF7B50CC0287}" destId="{22C308FB-8B6D-4CAE-89ED-DAE29A056EDC}" srcOrd="0" destOrd="0" presId="urn:microsoft.com/office/officeart/2005/8/layout/hierarchy2"/>
    <dgm:cxn modelId="{0CC69EC0-F720-488D-8E66-C17A3DA60181}" type="presParOf" srcId="{F944121B-D9F6-4126-928B-EF7B50CC0287}" destId="{9329618E-C33F-496F-A0C0-020BC9C57A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F74E-D69A-4967-AA47-F8B222181AAE}">
      <dsp:nvSpPr>
        <dsp:cNvPr id="0" name=""/>
        <dsp:cNvSpPr/>
      </dsp:nvSpPr>
      <dsp:spPr>
        <a:xfrm>
          <a:off x="0" y="2733231"/>
          <a:ext cx="2153937" cy="839674"/>
        </a:xfrm>
        <a:prstGeom prst="roundRect">
          <a:avLst>
            <a:gd name="adj" fmla="val 10000"/>
          </a:avLst>
        </a:prstGeom>
        <a:gradFill rotWithShape="0">
          <a:gsLst>
            <a:gs pos="0">
              <a:srgbClr val="E7C3EB"/>
            </a:gs>
            <a:gs pos="100000">
              <a:srgbClr val="BF5FC9"/>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Kwetsbare ouderen</a:t>
          </a:r>
        </a:p>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BLOEDDRUK</a:t>
          </a:r>
        </a:p>
      </dsp:txBody>
      <dsp:txXfrm>
        <a:off x="24593" y="2757824"/>
        <a:ext cx="2104751" cy="790488"/>
      </dsp:txXfrm>
    </dsp:sp>
    <dsp:sp modelId="{515DBF75-9E2A-453C-A3D8-843F2248E0B4}">
      <dsp:nvSpPr>
        <dsp:cNvPr id="0" name=""/>
        <dsp:cNvSpPr/>
      </dsp:nvSpPr>
      <dsp:spPr>
        <a:xfrm rot="17927179">
          <a:off x="1673713" y="2332692"/>
          <a:ext cx="1852518" cy="17165"/>
        </a:xfrm>
        <a:custGeom>
          <a:avLst/>
          <a:gdLst/>
          <a:ahLst/>
          <a:cxnLst/>
          <a:rect l="0" t="0" r="0" b="0"/>
          <a:pathLst>
            <a:path>
              <a:moveTo>
                <a:pt x="0" y="8582"/>
              </a:moveTo>
              <a:lnTo>
                <a:pt x="1852518"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2553659" y="2294962"/>
        <a:ext cx="92625" cy="92625"/>
      </dsp:txXfrm>
    </dsp:sp>
    <dsp:sp modelId="{C0298854-4164-419A-8C7E-7E1C205F6256}">
      <dsp:nvSpPr>
        <dsp:cNvPr id="0" name=""/>
        <dsp:cNvSpPr/>
      </dsp:nvSpPr>
      <dsp:spPr>
        <a:xfrm>
          <a:off x="3046007" y="1146154"/>
          <a:ext cx="1642842" cy="766654"/>
        </a:xfrm>
        <a:prstGeom prst="roundRect">
          <a:avLst>
            <a:gd name="adj" fmla="val 10000"/>
          </a:avLst>
        </a:prstGeom>
        <a:gradFill rotWithShape="0">
          <a:gsLst>
            <a:gs pos="0">
              <a:schemeClr val="bg2"/>
            </a:gs>
            <a:gs pos="100000">
              <a:srgbClr val="0070C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Met HVZ</a:t>
          </a:r>
        </a:p>
      </dsp:txBody>
      <dsp:txXfrm>
        <a:off x="3068462" y="1168609"/>
        <a:ext cx="1597932" cy="721744"/>
      </dsp:txXfrm>
    </dsp:sp>
    <dsp:sp modelId="{6B048FF9-78B4-4FC9-9988-A48FAA2D076C}">
      <dsp:nvSpPr>
        <dsp:cNvPr id="0" name=""/>
        <dsp:cNvSpPr/>
      </dsp:nvSpPr>
      <dsp:spPr>
        <a:xfrm rot="18120369">
          <a:off x="4394364" y="989565"/>
          <a:ext cx="1253159" cy="17165"/>
        </a:xfrm>
        <a:custGeom>
          <a:avLst/>
          <a:gdLst/>
          <a:ahLst/>
          <a:cxnLst/>
          <a:rect l="0" t="0" r="0" b="0"/>
          <a:pathLst>
            <a:path>
              <a:moveTo>
                <a:pt x="0" y="8582"/>
              </a:moveTo>
              <a:lnTo>
                <a:pt x="1253159"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89615" y="966818"/>
        <a:ext cx="62657" cy="62657"/>
      </dsp:txXfrm>
    </dsp:sp>
    <dsp:sp modelId="{2759CFE0-18E0-4E77-A979-804CDBD25787}">
      <dsp:nvSpPr>
        <dsp:cNvPr id="0" name=""/>
        <dsp:cNvSpPr/>
      </dsp:nvSpPr>
      <dsp:spPr>
        <a:xfrm>
          <a:off x="5353037" y="0"/>
          <a:ext cx="4428955" cy="933628"/>
        </a:xfrm>
        <a:prstGeom prst="roundRect">
          <a:avLst>
            <a:gd name="adj" fmla="val 10000"/>
          </a:avLst>
        </a:prstGeom>
        <a:gradFill rotWithShape="0">
          <a:gsLst>
            <a:gs pos="0">
              <a:schemeClr val="accent1">
                <a:lumMod val="20000"/>
                <a:lumOff val="80000"/>
              </a:schemeClr>
            </a:gs>
            <a:gs pos="100000">
              <a:schemeClr val="tx2">
                <a:lumMod val="40000"/>
                <a:lumOff val="60000"/>
              </a:schemeClr>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Starten</a:t>
          </a:r>
        </a:p>
        <a:p>
          <a:pPr marL="0" lvl="0" indent="0" algn="ctr" defTabSz="711200">
            <a:lnSpc>
              <a:spcPct val="80000"/>
            </a:lnSpc>
            <a:spcBef>
              <a:spcPct val="0"/>
            </a:spcBef>
            <a:spcAft>
              <a:spcPct val="35000"/>
            </a:spcAft>
            <a:buNone/>
          </a:pPr>
          <a:r>
            <a:rPr lang="nl-NL" sz="1600" kern="1200" dirty="0">
              <a:solidFill>
                <a:sysClr val="windowText" lastClr="000000"/>
              </a:solidFill>
              <a:latin typeface="Century Gothic" panose="020B0502020202020204" pitchFamily="34" charset="0"/>
            </a:rPr>
            <a:t>Aanbevolen bij SBD &gt; 160 </a:t>
          </a:r>
          <a:r>
            <a:rPr lang="nl-NL" sz="1600" kern="1200" dirty="0" err="1">
              <a:solidFill>
                <a:sysClr val="windowText" lastClr="000000"/>
              </a:solidFill>
              <a:latin typeface="Century Gothic" panose="020B0502020202020204" pitchFamily="34" charset="0"/>
            </a:rPr>
            <a:t>mmHg</a:t>
          </a:r>
          <a:r>
            <a:rPr lang="nl-NL" sz="1600" kern="1200" dirty="0">
              <a:solidFill>
                <a:sysClr val="windowText" lastClr="000000"/>
              </a:solidFill>
              <a:latin typeface="Century Gothic" panose="020B0502020202020204" pitchFamily="34" charset="0"/>
            </a:rPr>
            <a:t>, </a:t>
          </a:r>
          <a:r>
            <a:rPr lang="nl-NL" sz="1600" kern="1200" dirty="0" err="1">
              <a:solidFill>
                <a:sysClr val="windowText" lastClr="000000"/>
              </a:solidFill>
              <a:latin typeface="Century Gothic" panose="020B0502020202020204" pitchFamily="34" charset="0"/>
            </a:rPr>
            <a:t>afh</a:t>
          </a:r>
          <a:r>
            <a:rPr lang="nl-NL" sz="1600" kern="1200" dirty="0">
              <a:solidFill>
                <a:sysClr val="windowText" lastClr="000000"/>
              </a:solidFill>
              <a:latin typeface="Century Gothic" panose="020B0502020202020204" pitchFamily="34" charset="0"/>
            </a:rPr>
            <a:t>. van levensverwachting, wensen patiënt, polyfarmacie en </a:t>
          </a:r>
          <a:r>
            <a:rPr lang="nl-NL" sz="1600" kern="1200" dirty="0" err="1">
              <a:solidFill>
                <a:sysClr val="windowText" lastClr="000000"/>
              </a:solidFill>
              <a:latin typeface="Century Gothic" panose="020B0502020202020204" pitchFamily="34" charset="0"/>
            </a:rPr>
            <a:t>comorbiditeit</a:t>
          </a:r>
          <a:endParaRPr lang="nl-NL" sz="1600" kern="1200" dirty="0">
            <a:solidFill>
              <a:sysClr val="windowText" lastClr="000000"/>
            </a:solidFill>
            <a:latin typeface="Century Gothic" panose="020B0502020202020204" pitchFamily="34" charset="0"/>
          </a:endParaRPr>
        </a:p>
      </dsp:txBody>
      <dsp:txXfrm>
        <a:off x="5380382" y="27345"/>
        <a:ext cx="4374265" cy="878938"/>
      </dsp:txXfrm>
    </dsp:sp>
    <dsp:sp modelId="{D129CD01-7628-4318-B325-522FBBB08A6E}">
      <dsp:nvSpPr>
        <dsp:cNvPr id="0" name=""/>
        <dsp:cNvSpPr/>
      </dsp:nvSpPr>
      <dsp:spPr>
        <a:xfrm rot="21598052">
          <a:off x="4688850" y="1520718"/>
          <a:ext cx="635431" cy="17165"/>
        </a:xfrm>
        <a:custGeom>
          <a:avLst/>
          <a:gdLst/>
          <a:ahLst/>
          <a:cxnLst/>
          <a:rect l="0" t="0" r="0" b="0"/>
          <a:pathLst>
            <a:path>
              <a:moveTo>
                <a:pt x="0" y="8582"/>
              </a:moveTo>
              <a:lnTo>
                <a:pt x="635431"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90680" y="1513416"/>
        <a:ext cx="31771" cy="31771"/>
      </dsp:txXfrm>
    </dsp:sp>
    <dsp:sp modelId="{7F8CCA5D-73BE-4FD8-910C-0904F3EF5018}">
      <dsp:nvSpPr>
        <dsp:cNvPr id="0" name=""/>
        <dsp:cNvSpPr/>
      </dsp:nvSpPr>
      <dsp:spPr>
        <a:xfrm>
          <a:off x="5324281" y="1021326"/>
          <a:ext cx="4428955" cy="1015589"/>
        </a:xfrm>
        <a:prstGeom prst="roundRect">
          <a:avLst>
            <a:gd name="adj" fmla="val 10000"/>
          </a:avLst>
        </a:prstGeom>
        <a:gradFill rotWithShape="0">
          <a:gsLst>
            <a:gs pos="0">
              <a:schemeClr val="accent5">
                <a:lumMod val="20000"/>
                <a:lumOff val="80000"/>
              </a:schemeClr>
            </a:gs>
            <a:gs pos="100000">
              <a:schemeClr val="accent5"/>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Streefwaarde</a:t>
          </a:r>
        </a:p>
        <a:p>
          <a:pPr marL="0" lvl="0" indent="0" algn="ctr" defTabSz="711200">
            <a:lnSpc>
              <a:spcPct val="80000"/>
            </a:lnSpc>
            <a:spcBef>
              <a:spcPct val="0"/>
            </a:spcBef>
            <a:spcAft>
              <a:spcPct val="35000"/>
            </a:spcAft>
            <a:buNone/>
          </a:pPr>
          <a:r>
            <a:rPr lang="nl-NL" sz="1600" b="0" kern="1200" dirty="0">
              <a:solidFill>
                <a:sysClr val="windowText" lastClr="000000"/>
              </a:solidFill>
              <a:latin typeface="Century Gothic" panose="020B0502020202020204" pitchFamily="34" charset="0"/>
            </a:rPr>
            <a:t>SBD &lt; 150 </a:t>
          </a:r>
          <a:r>
            <a:rPr lang="nl-NL" sz="1600" b="0" kern="1200" dirty="0" err="1">
              <a:solidFill>
                <a:sysClr val="windowText" lastClr="000000"/>
              </a:solidFill>
              <a:latin typeface="Century Gothic" panose="020B0502020202020204" pitchFamily="34" charset="0"/>
            </a:rPr>
            <a:t>mmHg</a:t>
          </a:r>
          <a:r>
            <a:rPr lang="nl-NL" sz="1600" b="0" kern="1200" dirty="0">
              <a:solidFill>
                <a:sysClr val="windowText" lastClr="000000"/>
              </a:solidFill>
              <a:latin typeface="Century Gothic" panose="020B0502020202020204" pitchFamily="34" charset="0"/>
            </a:rPr>
            <a:t> met voorzichtig titreren</a:t>
          </a:r>
        </a:p>
        <a:p>
          <a:pPr marL="0" lvl="0" indent="0" algn="ctr" defTabSz="711200">
            <a:lnSpc>
              <a:spcPct val="80000"/>
            </a:lnSpc>
            <a:spcBef>
              <a:spcPct val="0"/>
            </a:spcBef>
            <a:spcAft>
              <a:spcPct val="35000"/>
            </a:spcAft>
            <a:buNone/>
          </a:pPr>
          <a:r>
            <a:rPr lang="nl-NL" sz="1600" b="0" kern="1200" dirty="0">
              <a:solidFill>
                <a:sysClr val="windowText" lastClr="000000"/>
              </a:solidFill>
              <a:latin typeface="Century Gothic" panose="020B0502020202020204" pitchFamily="34" charset="0"/>
            </a:rPr>
            <a:t>Overweeg verlagen van de dosering bij  een DBD &lt; 70 </a:t>
          </a:r>
          <a:r>
            <a:rPr lang="nl-NL" sz="1600" b="0" kern="1200" dirty="0" err="1">
              <a:solidFill>
                <a:sysClr val="windowText" lastClr="000000"/>
              </a:solidFill>
              <a:latin typeface="Century Gothic" panose="020B0502020202020204" pitchFamily="34" charset="0"/>
            </a:rPr>
            <a:t>mmHg</a:t>
          </a:r>
          <a:endParaRPr lang="nl-NL" sz="1600" kern="1200" dirty="0">
            <a:solidFill>
              <a:sysClr val="windowText" lastClr="000000"/>
            </a:solidFill>
            <a:latin typeface="Century Gothic" panose="020B0502020202020204" pitchFamily="34" charset="0"/>
          </a:endParaRPr>
        </a:p>
      </dsp:txBody>
      <dsp:txXfrm>
        <a:off x="5354027" y="1051072"/>
        <a:ext cx="4369463" cy="956097"/>
      </dsp:txXfrm>
    </dsp:sp>
    <dsp:sp modelId="{63B39CA3-4C73-45D6-9F6D-1F00D4F315F2}">
      <dsp:nvSpPr>
        <dsp:cNvPr id="0" name=""/>
        <dsp:cNvSpPr/>
      </dsp:nvSpPr>
      <dsp:spPr>
        <a:xfrm rot="3491882">
          <a:off x="4390767" y="2056470"/>
          <a:ext cx="1260353" cy="17165"/>
        </a:xfrm>
        <a:custGeom>
          <a:avLst/>
          <a:gdLst/>
          <a:ahLst/>
          <a:cxnLst/>
          <a:rect l="0" t="0" r="0" b="0"/>
          <a:pathLst>
            <a:path>
              <a:moveTo>
                <a:pt x="0" y="8582"/>
              </a:moveTo>
              <a:lnTo>
                <a:pt x="1260353"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89435" y="2033544"/>
        <a:ext cx="63017" cy="63017"/>
      </dsp:txXfrm>
    </dsp:sp>
    <dsp:sp modelId="{EEE6044A-BF8A-4ABB-A626-BD5ED2FBD7FA}">
      <dsp:nvSpPr>
        <dsp:cNvPr id="0" name=""/>
        <dsp:cNvSpPr/>
      </dsp:nvSpPr>
      <dsp:spPr>
        <a:xfrm>
          <a:off x="5353037" y="2132134"/>
          <a:ext cx="4428955" cy="936978"/>
        </a:xfrm>
        <a:prstGeom prst="roundRect">
          <a:avLst>
            <a:gd name="adj" fmla="val 10000"/>
          </a:avLst>
        </a:prstGeom>
        <a:gradFill rotWithShape="0">
          <a:gsLst>
            <a:gs pos="0">
              <a:schemeClr val="accent3">
                <a:lumMod val="20000"/>
                <a:lumOff val="80000"/>
              </a:schemeClr>
            </a:gs>
            <a:gs pos="100000">
              <a:srgbClr val="00B0F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Stoppen</a:t>
          </a:r>
        </a:p>
        <a:p>
          <a:pPr marL="0" lvl="0" indent="0" algn="ctr" defTabSz="711200">
            <a:lnSpc>
              <a:spcPct val="80000"/>
            </a:lnSpc>
            <a:spcBef>
              <a:spcPct val="0"/>
            </a:spcBef>
            <a:spcAft>
              <a:spcPct val="35000"/>
            </a:spcAft>
            <a:buNone/>
          </a:pPr>
          <a:r>
            <a:rPr lang="nl-NL" sz="1600" kern="1200" dirty="0">
              <a:solidFill>
                <a:sysClr val="windowText" lastClr="000000"/>
              </a:solidFill>
              <a:latin typeface="Century Gothic" panose="020B0502020202020204" pitchFamily="34" charset="0"/>
            </a:rPr>
            <a:t>Overwegen </a:t>
          </a:r>
          <a:r>
            <a:rPr lang="nl-NL" sz="1600" kern="1200" dirty="0" err="1">
              <a:solidFill>
                <a:sysClr val="windowText" lastClr="000000"/>
              </a:solidFill>
              <a:latin typeface="Century Gothic" panose="020B0502020202020204" pitchFamily="34" charset="0"/>
            </a:rPr>
            <a:t>afh</a:t>
          </a:r>
          <a:r>
            <a:rPr lang="nl-NL" sz="1600" kern="1200" dirty="0">
              <a:solidFill>
                <a:sysClr val="windowText" lastClr="000000"/>
              </a:solidFill>
              <a:latin typeface="Century Gothic" panose="020B0502020202020204" pitchFamily="34" charset="0"/>
            </a:rPr>
            <a:t>. van bijwerkingen, kwetsbaarheid, levensverwachting, polyfarmacie en </a:t>
          </a:r>
          <a:r>
            <a:rPr lang="nl-NL" sz="1600" kern="1200" dirty="0" err="1">
              <a:solidFill>
                <a:sysClr val="windowText" lastClr="000000"/>
              </a:solidFill>
              <a:latin typeface="Century Gothic" panose="020B0502020202020204" pitchFamily="34" charset="0"/>
            </a:rPr>
            <a:t>comorbiditeit</a:t>
          </a:r>
          <a:endParaRPr lang="nl-NL" sz="1600" kern="1200" dirty="0">
            <a:solidFill>
              <a:sysClr val="windowText" lastClr="000000"/>
            </a:solidFill>
            <a:latin typeface="Century Gothic" panose="020B0502020202020204" pitchFamily="34" charset="0"/>
          </a:endParaRPr>
        </a:p>
      </dsp:txBody>
      <dsp:txXfrm>
        <a:off x="5380480" y="2159577"/>
        <a:ext cx="4374069" cy="882092"/>
      </dsp:txXfrm>
    </dsp:sp>
    <dsp:sp modelId="{44724B29-1D00-4AA6-9753-FFB3EB7FE248}">
      <dsp:nvSpPr>
        <dsp:cNvPr id="0" name=""/>
        <dsp:cNvSpPr/>
      </dsp:nvSpPr>
      <dsp:spPr>
        <a:xfrm rot="3841295">
          <a:off x="1581583" y="4060061"/>
          <a:ext cx="2036967" cy="17165"/>
        </a:xfrm>
        <a:custGeom>
          <a:avLst/>
          <a:gdLst/>
          <a:ahLst/>
          <a:cxnLst/>
          <a:rect l="0" t="0" r="0" b="0"/>
          <a:pathLst>
            <a:path>
              <a:moveTo>
                <a:pt x="0" y="8582"/>
              </a:moveTo>
              <a:lnTo>
                <a:pt x="2036967"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2549142" y="4017720"/>
        <a:ext cx="101848" cy="101848"/>
      </dsp:txXfrm>
    </dsp:sp>
    <dsp:sp modelId="{F06D1DFB-B106-459B-9ED3-1EBAD9FEBD04}">
      <dsp:nvSpPr>
        <dsp:cNvPr id="0" name=""/>
        <dsp:cNvSpPr/>
      </dsp:nvSpPr>
      <dsp:spPr>
        <a:xfrm>
          <a:off x="3046195" y="4600892"/>
          <a:ext cx="1642842" cy="766654"/>
        </a:xfrm>
        <a:prstGeom prst="roundRect">
          <a:avLst>
            <a:gd name="adj" fmla="val 10000"/>
          </a:avLst>
        </a:prstGeom>
        <a:gradFill rotWithShape="0">
          <a:gsLst>
            <a:gs pos="0">
              <a:schemeClr val="bg2"/>
            </a:gs>
            <a:gs pos="100000">
              <a:srgbClr val="0070C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Zonder HVZ</a:t>
          </a:r>
        </a:p>
      </dsp:txBody>
      <dsp:txXfrm>
        <a:off x="3068650" y="4623347"/>
        <a:ext cx="1597932" cy="721744"/>
      </dsp:txXfrm>
    </dsp:sp>
    <dsp:sp modelId="{2C53A006-5EAC-4A10-9DC9-31D27BA95431}">
      <dsp:nvSpPr>
        <dsp:cNvPr id="0" name=""/>
        <dsp:cNvSpPr/>
      </dsp:nvSpPr>
      <dsp:spPr>
        <a:xfrm rot="17865269">
          <a:off x="4324605" y="4372052"/>
          <a:ext cx="1364108" cy="17165"/>
        </a:xfrm>
        <a:custGeom>
          <a:avLst/>
          <a:gdLst/>
          <a:ahLst/>
          <a:cxnLst/>
          <a:rect l="0" t="0" r="0" b="0"/>
          <a:pathLst>
            <a:path>
              <a:moveTo>
                <a:pt x="0" y="8582"/>
              </a:moveTo>
              <a:lnTo>
                <a:pt x="1364108"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72557" y="4346532"/>
        <a:ext cx="68205" cy="68205"/>
      </dsp:txXfrm>
    </dsp:sp>
    <dsp:sp modelId="{F308CA7E-0497-4B37-8114-94D9F3E6C1A8}">
      <dsp:nvSpPr>
        <dsp:cNvPr id="0" name=""/>
        <dsp:cNvSpPr/>
      </dsp:nvSpPr>
      <dsp:spPr>
        <a:xfrm>
          <a:off x="5324281" y="3155984"/>
          <a:ext cx="4428955" cy="1242132"/>
        </a:xfrm>
        <a:prstGeom prst="roundRect">
          <a:avLst>
            <a:gd name="adj" fmla="val 10000"/>
          </a:avLst>
        </a:prstGeom>
        <a:gradFill rotWithShape="0">
          <a:gsLst>
            <a:gs pos="0">
              <a:schemeClr val="accent1">
                <a:lumMod val="20000"/>
                <a:lumOff val="80000"/>
              </a:schemeClr>
            </a:gs>
            <a:gs pos="100000">
              <a:schemeClr val="tx2">
                <a:lumMod val="40000"/>
                <a:lumOff val="60000"/>
              </a:schemeClr>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Starten</a:t>
          </a:r>
          <a:r>
            <a:rPr lang="nl-NL" sz="1600" kern="1200" dirty="0">
              <a:solidFill>
                <a:sysClr val="windowText" lastClr="000000"/>
              </a:solidFill>
              <a:latin typeface="Century Gothic" panose="020B0502020202020204" pitchFamily="34" charset="0"/>
            </a:rPr>
            <a:t> </a:t>
          </a:r>
        </a:p>
        <a:p>
          <a:pPr marL="0" lvl="0" indent="0" algn="ctr" defTabSz="711200">
            <a:lnSpc>
              <a:spcPct val="80000"/>
            </a:lnSpc>
            <a:spcBef>
              <a:spcPct val="0"/>
            </a:spcBef>
            <a:spcAft>
              <a:spcPct val="35000"/>
            </a:spcAft>
            <a:buNone/>
          </a:pPr>
          <a:r>
            <a:rPr lang="nl-NL" sz="1600" kern="1200" dirty="0">
              <a:solidFill>
                <a:sysClr val="windowText" lastClr="000000"/>
              </a:solidFill>
              <a:latin typeface="Century Gothic" panose="020B0502020202020204" pitchFamily="34" charset="0"/>
            </a:rPr>
            <a:t>Overweeg bij SBD &gt; 160</a:t>
          </a:r>
        </a:p>
        <a:p>
          <a:pPr marL="0" lvl="0" indent="0" algn="ctr" defTabSz="711200">
            <a:lnSpc>
              <a:spcPct val="80000"/>
            </a:lnSpc>
            <a:spcBef>
              <a:spcPct val="0"/>
            </a:spcBef>
            <a:spcAft>
              <a:spcPct val="35000"/>
            </a:spcAft>
            <a:buNone/>
          </a:pPr>
          <a:r>
            <a:rPr lang="nl-NL" sz="1600" u="none" kern="1200" dirty="0">
              <a:solidFill>
                <a:sysClr val="windowText" lastClr="000000"/>
              </a:solidFill>
              <a:latin typeface="Century Gothic" panose="020B0502020202020204" pitchFamily="34" charset="0"/>
            </a:rPr>
            <a:t>Samen beslissen o.b.v. wensen patiënt, kwetsbaarheid, levensverwachting, polyfarmacie, </a:t>
          </a:r>
          <a:r>
            <a:rPr lang="nl-NL" sz="1600" u="none" kern="1200" dirty="0" err="1">
              <a:solidFill>
                <a:sysClr val="windowText" lastClr="000000"/>
              </a:solidFill>
              <a:latin typeface="Century Gothic" panose="020B0502020202020204" pitchFamily="34" charset="0"/>
            </a:rPr>
            <a:t>comorbiditeit</a:t>
          </a:r>
          <a:r>
            <a:rPr lang="nl-NL" sz="1600" u="none" kern="1200" dirty="0">
              <a:solidFill>
                <a:sysClr val="windowText" lastClr="000000"/>
              </a:solidFill>
              <a:latin typeface="Century Gothic" panose="020B0502020202020204" pitchFamily="34" charset="0"/>
            </a:rPr>
            <a:t> en risico HVZ</a:t>
          </a:r>
        </a:p>
      </dsp:txBody>
      <dsp:txXfrm>
        <a:off x="5360662" y="3192365"/>
        <a:ext cx="4356193" cy="1169370"/>
      </dsp:txXfrm>
    </dsp:sp>
    <dsp:sp modelId="{54B3AA86-1E43-4374-9D0B-583A05CCD57E}">
      <dsp:nvSpPr>
        <dsp:cNvPr id="0" name=""/>
        <dsp:cNvSpPr/>
      </dsp:nvSpPr>
      <dsp:spPr>
        <a:xfrm rot="72729">
          <a:off x="4688967" y="4982357"/>
          <a:ext cx="635385" cy="17165"/>
        </a:xfrm>
        <a:custGeom>
          <a:avLst/>
          <a:gdLst/>
          <a:ahLst/>
          <a:cxnLst/>
          <a:rect l="0" t="0" r="0" b="0"/>
          <a:pathLst>
            <a:path>
              <a:moveTo>
                <a:pt x="0" y="8582"/>
              </a:moveTo>
              <a:lnTo>
                <a:pt x="635385"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90775" y="4975055"/>
        <a:ext cx="31769" cy="31769"/>
      </dsp:txXfrm>
    </dsp:sp>
    <dsp:sp modelId="{AFD735A5-F01B-48B1-92F5-80EC1077B2DE}">
      <dsp:nvSpPr>
        <dsp:cNvPr id="0" name=""/>
        <dsp:cNvSpPr/>
      </dsp:nvSpPr>
      <dsp:spPr>
        <a:xfrm>
          <a:off x="5324281" y="4485256"/>
          <a:ext cx="4428955" cy="1024807"/>
        </a:xfrm>
        <a:prstGeom prst="roundRect">
          <a:avLst>
            <a:gd name="adj" fmla="val 10000"/>
          </a:avLst>
        </a:prstGeom>
        <a:gradFill rotWithShape="0">
          <a:gsLst>
            <a:gs pos="0">
              <a:schemeClr val="accent5">
                <a:lumMod val="20000"/>
                <a:lumOff val="80000"/>
              </a:schemeClr>
            </a:gs>
            <a:gs pos="100000">
              <a:schemeClr val="accent5"/>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Streefwaarde</a:t>
          </a:r>
        </a:p>
        <a:p>
          <a:pPr marL="0" lvl="0" indent="0" algn="ctr" defTabSz="711200">
            <a:lnSpc>
              <a:spcPct val="80000"/>
            </a:lnSpc>
            <a:spcBef>
              <a:spcPct val="0"/>
            </a:spcBef>
            <a:spcAft>
              <a:spcPct val="35000"/>
            </a:spcAft>
            <a:buNone/>
          </a:pPr>
          <a:r>
            <a:rPr lang="nl-NL" sz="1600" kern="1200" dirty="0">
              <a:solidFill>
                <a:sysClr val="windowText" lastClr="000000"/>
              </a:solidFill>
              <a:latin typeface="Century Gothic" panose="020B0502020202020204" pitchFamily="34" charset="0"/>
            </a:rPr>
            <a:t>SBD &lt; 150 </a:t>
          </a:r>
          <a:r>
            <a:rPr lang="nl-NL" sz="1600" kern="1200" dirty="0" err="1">
              <a:solidFill>
                <a:sysClr val="windowText" lastClr="000000"/>
              </a:solidFill>
              <a:latin typeface="Century Gothic" panose="020B0502020202020204" pitchFamily="34" charset="0"/>
            </a:rPr>
            <a:t>mmHg</a:t>
          </a:r>
          <a:endParaRPr lang="nl-NL" sz="1600" kern="1200" dirty="0">
            <a:solidFill>
              <a:sysClr val="windowText" lastClr="000000"/>
            </a:solidFill>
            <a:latin typeface="Century Gothic" panose="020B0502020202020204" pitchFamily="34" charset="0"/>
          </a:endParaRPr>
        </a:p>
        <a:p>
          <a:pPr marL="0" lvl="0" indent="0" algn="ctr" defTabSz="711200">
            <a:lnSpc>
              <a:spcPct val="80000"/>
            </a:lnSpc>
            <a:spcBef>
              <a:spcPct val="0"/>
            </a:spcBef>
            <a:spcAft>
              <a:spcPct val="35000"/>
            </a:spcAft>
            <a:buNone/>
          </a:pPr>
          <a:r>
            <a:rPr lang="nl-NL" sz="1600" kern="1200" dirty="0">
              <a:solidFill>
                <a:sysClr val="windowText" lastClr="000000"/>
              </a:solidFill>
              <a:latin typeface="Century Gothic" panose="020B0502020202020204" pitchFamily="34" charset="0"/>
            </a:rPr>
            <a:t>Overweeg verlagen van de dosering bij  een DBD &lt; 70 </a:t>
          </a:r>
          <a:r>
            <a:rPr lang="nl-NL" sz="1600" kern="1200" dirty="0" err="1">
              <a:solidFill>
                <a:sysClr val="windowText" lastClr="000000"/>
              </a:solidFill>
              <a:latin typeface="Century Gothic" panose="020B0502020202020204" pitchFamily="34" charset="0"/>
            </a:rPr>
            <a:t>mmHg</a:t>
          </a:r>
          <a:endParaRPr lang="nl-NL" sz="1600" kern="1200" dirty="0">
            <a:solidFill>
              <a:sysClr val="windowText" lastClr="000000"/>
            </a:solidFill>
            <a:latin typeface="Century Gothic" panose="020B0502020202020204" pitchFamily="34" charset="0"/>
          </a:endParaRPr>
        </a:p>
      </dsp:txBody>
      <dsp:txXfrm>
        <a:off x="5354297" y="4515272"/>
        <a:ext cx="4368923" cy="964775"/>
      </dsp:txXfrm>
    </dsp:sp>
    <dsp:sp modelId="{3584B697-897A-4944-A2A2-9232F3AB7049}">
      <dsp:nvSpPr>
        <dsp:cNvPr id="0" name=""/>
        <dsp:cNvSpPr/>
      </dsp:nvSpPr>
      <dsp:spPr>
        <a:xfrm rot="3574250">
          <a:off x="4379535" y="5516378"/>
          <a:ext cx="1254249" cy="17165"/>
        </a:xfrm>
        <a:custGeom>
          <a:avLst/>
          <a:gdLst/>
          <a:ahLst/>
          <a:cxnLst/>
          <a:rect l="0" t="0" r="0" b="0"/>
          <a:pathLst>
            <a:path>
              <a:moveTo>
                <a:pt x="0" y="8582"/>
              </a:moveTo>
              <a:lnTo>
                <a:pt x="1254249" y="8582"/>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975303" y="5493605"/>
        <a:ext cx="62712" cy="62712"/>
      </dsp:txXfrm>
    </dsp:sp>
    <dsp:sp modelId="{22C308FB-8B6D-4CAE-89ED-DAE29A056EDC}">
      <dsp:nvSpPr>
        <dsp:cNvPr id="0" name=""/>
        <dsp:cNvSpPr/>
      </dsp:nvSpPr>
      <dsp:spPr>
        <a:xfrm>
          <a:off x="5324281" y="5600210"/>
          <a:ext cx="4428955" cy="930985"/>
        </a:xfrm>
        <a:prstGeom prst="roundRect">
          <a:avLst>
            <a:gd name="adj" fmla="val 10000"/>
          </a:avLst>
        </a:prstGeom>
        <a:gradFill rotWithShape="0">
          <a:gsLst>
            <a:gs pos="0">
              <a:schemeClr val="accent3">
                <a:lumMod val="20000"/>
                <a:lumOff val="80000"/>
              </a:schemeClr>
            </a:gs>
            <a:gs pos="100000">
              <a:srgbClr val="00B0F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nl-NL" sz="1600" b="1" kern="1200" dirty="0">
              <a:solidFill>
                <a:sysClr val="windowText" lastClr="000000"/>
              </a:solidFill>
              <a:latin typeface="Century Gothic" panose="020B0502020202020204" pitchFamily="34" charset="0"/>
            </a:rPr>
            <a:t>Stoppen</a:t>
          </a:r>
        </a:p>
        <a:p>
          <a:pPr marL="0" lvl="0" indent="0" algn="ctr" defTabSz="711200">
            <a:lnSpc>
              <a:spcPct val="80000"/>
            </a:lnSpc>
            <a:spcBef>
              <a:spcPct val="0"/>
            </a:spcBef>
            <a:spcAft>
              <a:spcPct val="35000"/>
            </a:spcAft>
            <a:buNone/>
          </a:pPr>
          <a:r>
            <a:rPr lang="nl-NL" sz="1600" b="0" kern="1200" dirty="0">
              <a:solidFill>
                <a:sysClr val="windowText" lastClr="000000"/>
              </a:solidFill>
              <a:latin typeface="Century Gothic" panose="020B0502020202020204" pitchFamily="34" charset="0"/>
            </a:rPr>
            <a:t>Overwegen bij bijwerkingen o.b.v. kwetsbaarheid, levensverwachting, polyfarmacie, </a:t>
          </a:r>
          <a:r>
            <a:rPr lang="nl-NL" sz="1600" b="0" kern="1200" dirty="0" err="1">
              <a:solidFill>
                <a:sysClr val="windowText" lastClr="000000"/>
              </a:solidFill>
              <a:latin typeface="Century Gothic" panose="020B0502020202020204" pitchFamily="34" charset="0"/>
            </a:rPr>
            <a:t>comorbiditeit</a:t>
          </a:r>
          <a:r>
            <a:rPr lang="nl-NL" sz="1600" b="0" kern="1200" dirty="0">
              <a:solidFill>
                <a:sysClr val="windowText" lastClr="000000"/>
              </a:solidFill>
              <a:latin typeface="Century Gothic" panose="020B0502020202020204" pitchFamily="34" charset="0"/>
            </a:rPr>
            <a:t> en risico HVZ</a:t>
          </a:r>
          <a:endParaRPr lang="nl-NL" sz="1600" kern="1200" dirty="0">
            <a:solidFill>
              <a:sysClr val="windowText" lastClr="000000"/>
            </a:solidFill>
            <a:latin typeface="Century Gothic" panose="020B0502020202020204" pitchFamily="34" charset="0"/>
          </a:endParaRPr>
        </a:p>
      </dsp:txBody>
      <dsp:txXfrm>
        <a:off x="5351549" y="5627478"/>
        <a:ext cx="4374419" cy="8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F74E-D69A-4967-AA47-F8B222181AAE}">
      <dsp:nvSpPr>
        <dsp:cNvPr id="0" name=""/>
        <dsp:cNvSpPr/>
      </dsp:nvSpPr>
      <dsp:spPr>
        <a:xfrm>
          <a:off x="4473" y="2980716"/>
          <a:ext cx="2135316" cy="832411"/>
        </a:xfrm>
        <a:prstGeom prst="roundRect">
          <a:avLst>
            <a:gd name="adj" fmla="val 10000"/>
          </a:avLst>
        </a:prstGeom>
        <a:gradFill rotWithShape="0">
          <a:gsLst>
            <a:gs pos="0">
              <a:srgbClr val="E7C3EB"/>
            </a:gs>
            <a:gs pos="100000">
              <a:srgbClr val="BF5FC9"/>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Kwetsbare ouderen</a:t>
          </a:r>
        </a:p>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LIPIDEN</a:t>
          </a:r>
        </a:p>
      </dsp:txBody>
      <dsp:txXfrm>
        <a:off x="28853" y="3005096"/>
        <a:ext cx="2086556" cy="783651"/>
      </dsp:txXfrm>
    </dsp:sp>
    <dsp:sp modelId="{515DBF75-9E2A-453C-A3D8-843F2248E0B4}">
      <dsp:nvSpPr>
        <dsp:cNvPr id="0" name=""/>
        <dsp:cNvSpPr/>
      </dsp:nvSpPr>
      <dsp:spPr>
        <a:xfrm rot="17570361">
          <a:off x="1591237" y="2560307"/>
          <a:ext cx="1793089" cy="20721"/>
        </a:xfrm>
        <a:custGeom>
          <a:avLst/>
          <a:gdLst/>
          <a:ahLst/>
          <a:cxnLst/>
          <a:rect l="0" t="0" r="0" b="0"/>
          <a:pathLst>
            <a:path>
              <a:moveTo>
                <a:pt x="0" y="10360"/>
              </a:moveTo>
              <a:lnTo>
                <a:pt x="1793089"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2442955" y="2525841"/>
        <a:ext cx="89654" cy="89654"/>
      </dsp:txXfrm>
    </dsp:sp>
    <dsp:sp modelId="{C0298854-4164-419A-8C7E-7E1C205F6256}">
      <dsp:nvSpPr>
        <dsp:cNvPr id="0" name=""/>
        <dsp:cNvSpPr/>
      </dsp:nvSpPr>
      <dsp:spPr>
        <a:xfrm>
          <a:off x="2835775" y="1364402"/>
          <a:ext cx="1628622" cy="760026"/>
        </a:xfrm>
        <a:prstGeom prst="roundRect">
          <a:avLst>
            <a:gd name="adj" fmla="val 10000"/>
          </a:avLst>
        </a:prstGeom>
        <a:gradFill rotWithShape="0">
          <a:gsLst>
            <a:gs pos="100000">
              <a:srgbClr val="0070C0"/>
            </a:gs>
            <a:gs pos="0">
              <a:schemeClr val="bg2"/>
            </a:gs>
            <a:gs pos="0">
              <a:schemeClr val="bg2"/>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Met HVZ</a:t>
          </a:r>
        </a:p>
      </dsp:txBody>
      <dsp:txXfrm>
        <a:off x="2858035" y="1386662"/>
        <a:ext cx="1584102" cy="715506"/>
      </dsp:txXfrm>
    </dsp:sp>
    <dsp:sp modelId="{6B048FF9-78B4-4FC9-9988-A48FAA2D076C}">
      <dsp:nvSpPr>
        <dsp:cNvPr id="0" name=""/>
        <dsp:cNvSpPr/>
      </dsp:nvSpPr>
      <dsp:spPr>
        <a:xfrm rot="17857503">
          <a:off x="4161907" y="1234337"/>
          <a:ext cx="1128028" cy="20721"/>
        </a:xfrm>
        <a:custGeom>
          <a:avLst/>
          <a:gdLst/>
          <a:ahLst/>
          <a:cxnLst/>
          <a:rect l="0" t="0" r="0" b="0"/>
          <a:pathLst>
            <a:path>
              <a:moveTo>
                <a:pt x="0" y="10360"/>
              </a:moveTo>
              <a:lnTo>
                <a:pt x="1128028"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697721" y="1216498"/>
        <a:ext cx="56401" cy="56401"/>
      </dsp:txXfrm>
    </dsp:sp>
    <dsp:sp modelId="{2759CFE0-18E0-4E77-A979-804CDBD25787}">
      <dsp:nvSpPr>
        <dsp:cNvPr id="0" name=""/>
        <dsp:cNvSpPr/>
      </dsp:nvSpPr>
      <dsp:spPr>
        <a:xfrm>
          <a:off x="4987445" y="277437"/>
          <a:ext cx="4163779" cy="935089"/>
        </a:xfrm>
        <a:prstGeom prst="roundRect">
          <a:avLst>
            <a:gd name="adj" fmla="val 10000"/>
          </a:avLst>
        </a:prstGeom>
        <a:gradFill rotWithShape="0">
          <a:gsLst>
            <a:gs pos="0">
              <a:schemeClr val="accent1">
                <a:lumMod val="20000"/>
                <a:lumOff val="80000"/>
              </a:schemeClr>
            </a:gs>
            <a:gs pos="100000">
              <a:schemeClr val="tx2">
                <a:lumMod val="40000"/>
                <a:lumOff val="60000"/>
              </a:schemeClr>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Starten</a:t>
          </a:r>
        </a:p>
        <a:p>
          <a:pPr marL="0" lvl="0" indent="0" algn="ctr" defTabSz="711200">
            <a:lnSpc>
              <a:spcPct val="90000"/>
            </a:lnSpc>
            <a:spcBef>
              <a:spcPct val="0"/>
            </a:spcBef>
            <a:spcAft>
              <a:spcPct val="35000"/>
            </a:spcAft>
            <a:buNone/>
          </a:pPr>
          <a:r>
            <a:rPr lang="nl-NL" sz="1600" kern="1200" dirty="0">
              <a:solidFill>
                <a:sysClr val="windowText" lastClr="000000"/>
              </a:solidFill>
              <a:latin typeface="Century Gothic" panose="020B0502020202020204" pitchFamily="34" charset="0"/>
            </a:rPr>
            <a:t>Overweeg na (recent) event en voldoende levensverwachting</a:t>
          </a:r>
        </a:p>
      </dsp:txBody>
      <dsp:txXfrm>
        <a:off x="5014833" y="304825"/>
        <a:ext cx="4109003" cy="880313"/>
      </dsp:txXfrm>
    </dsp:sp>
    <dsp:sp modelId="{D129CD01-7628-4318-B325-522FBBB08A6E}">
      <dsp:nvSpPr>
        <dsp:cNvPr id="0" name=""/>
        <dsp:cNvSpPr/>
      </dsp:nvSpPr>
      <dsp:spPr>
        <a:xfrm rot="3932">
          <a:off x="4464397" y="1734354"/>
          <a:ext cx="524430" cy="20721"/>
        </a:xfrm>
        <a:custGeom>
          <a:avLst/>
          <a:gdLst/>
          <a:ahLst/>
          <a:cxnLst/>
          <a:rect l="0" t="0" r="0" b="0"/>
          <a:pathLst>
            <a:path>
              <a:moveTo>
                <a:pt x="0" y="10360"/>
              </a:moveTo>
              <a:lnTo>
                <a:pt x="524430"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713501" y="1731604"/>
        <a:ext cx="26221" cy="26221"/>
      </dsp:txXfrm>
    </dsp:sp>
    <dsp:sp modelId="{7F8CCA5D-73BE-4FD8-910C-0904F3EF5018}">
      <dsp:nvSpPr>
        <dsp:cNvPr id="0" name=""/>
        <dsp:cNvSpPr/>
      </dsp:nvSpPr>
      <dsp:spPr>
        <a:xfrm>
          <a:off x="4988827" y="1343835"/>
          <a:ext cx="4163779" cy="802360"/>
        </a:xfrm>
        <a:prstGeom prst="roundRect">
          <a:avLst>
            <a:gd name="adj" fmla="val 10000"/>
          </a:avLst>
        </a:prstGeom>
        <a:gradFill rotWithShape="0">
          <a:gsLst>
            <a:gs pos="0">
              <a:schemeClr val="accent5">
                <a:lumMod val="20000"/>
                <a:lumOff val="80000"/>
              </a:schemeClr>
            </a:gs>
            <a:gs pos="100000">
              <a:schemeClr val="accent5"/>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Streefwaarde</a:t>
          </a:r>
        </a:p>
        <a:p>
          <a:pPr marL="0" lvl="0" indent="0" algn="ctr" defTabSz="711200">
            <a:lnSpc>
              <a:spcPct val="90000"/>
            </a:lnSpc>
            <a:spcBef>
              <a:spcPct val="0"/>
            </a:spcBef>
            <a:spcAft>
              <a:spcPct val="35000"/>
            </a:spcAft>
            <a:buNone/>
          </a:pPr>
          <a:r>
            <a:rPr lang="nl-NL" sz="1600" b="0" kern="1200" dirty="0">
              <a:solidFill>
                <a:sysClr val="windowText" lastClr="000000"/>
              </a:solidFill>
              <a:latin typeface="Century Gothic" panose="020B0502020202020204" pitchFamily="34" charset="0"/>
            </a:rPr>
            <a:t>Onbepaald*</a:t>
          </a:r>
          <a:endParaRPr lang="nl-NL" sz="1600" kern="1200" dirty="0">
            <a:solidFill>
              <a:sysClr val="windowText" lastClr="000000"/>
            </a:solidFill>
            <a:latin typeface="Century Gothic" panose="020B0502020202020204" pitchFamily="34" charset="0"/>
          </a:endParaRPr>
        </a:p>
      </dsp:txBody>
      <dsp:txXfrm>
        <a:off x="5012327" y="1367335"/>
        <a:ext cx="4116779" cy="755360"/>
      </dsp:txXfrm>
    </dsp:sp>
    <dsp:sp modelId="{63B39CA3-4C73-45D6-9F6D-1F00D4F315F2}">
      <dsp:nvSpPr>
        <dsp:cNvPr id="0" name=""/>
        <dsp:cNvSpPr/>
      </dsp:nvSpPr>
      <dsp:spPr>
        <a:xfrm rot="3829632">
          <a:off x="4133003" y="2266179"/>
          <a:ext cx="1185835" cy="20721"/>
        </a:xfrm>
        <a:custGeom>
          <a:avLst/>
          <a:gdLst/>
          <a:ahLst/>
          <a:cxnLst/>
          <a:rect l="0" t="0" r="0" b="0"/>
          <a:pathLst>
            <a:path>
              <a:moveTo>
                <a:pt x="0" y="10360"/>
              </a:moveTo>
              <a:lnTo>
                <a:pt x="1185835"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696275" y="2246894"/>
        <a:ext cx="59291" cy="59291"/>
      </dsp:txXfrm>
    </dsp:sp>
    <dsp:sp modelId="{EEE6044A-BF8A-4ABB-A626-BD5ED2FBD7FA}">
      <dsp:nvSpPr>
        <dsp:cNvPr id="0" name=""/>
        <dsp:cNvSpPr/>
      </dsp:nvSpPr>
      <dsp:spPr>
        <a:xfrm>
          <a:off x="4987445" y="2289660"/>
          <a:ext cx="4165206" cy="1038010"/>
        </a:xfrm>
        <a:prstGeom prst="roundRect">
          <a:avLst>
            <a:gd name="adj" fmla="val 10000"/>
          </a:avLst>
        </a:prstGeom>
        <a:gradFill rotWithShape="0">
          <a:gsLst>
            <a:gs pos="0">
              <a:schemeClr val="accent3">
                <a:lumMod val="20000"/>
                <a:lumOff val="80000"/>
              </a:schemeClr>
            </a:gs>
            <a:gs pos="100000">
              <a:srgbClr val="00B0F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Stoppen</a:t>
          </a:r>
        </a:p>
        <a:p>
          <a:pPr marL="0" lvl="0" indent="0" algn="ctr" defTabSz="711200">
            <a:lnSpc>
              <a:spcPct val="90000"/>
            </a:lnSpc>
            <a:spcBef>
              <a:spcPct val="0"/>
            </a:spcBef>
            <a:spcAft>
              <a:spcPct val="35000"/>
            </a:spcAft>
            <a:buNone/>
          </a:pPr>
          <a:r>
            <a:rPr lang="nl-NL" sz="1600" kern="1200" dirty="0">
              <a:solidFill>
                <a:sysClr val="windowText" lastClr="000000"/>
              </a:solidFill>
              <a:latin typeface="Century Gothic" panose="020B0502020202020204" pitchFamily="34" charset="0"/>
            </a:rPr>
            <a:t>Overweeg afhankelijk van bijwerkingen en gering geschatte levensverwachting</a:t>
          </a:r>
        </a:p>
      </dsp:txBody>
      <dsp:txXfrm>
        <a:off x="5017847" y="2320062"/>
        <a:ext cx="4104402" cy="977206"/>
      </dsp:txXfrm>
    </dsp:sp>
    <dsp:sp modelId="{44724B29-1D00-4AA6-9753-FFB3EB7FE248}">
      <dsp:nvSpPr>
        <dsp:cNvPr id="0" name=""/>
        <dsp:cNvSpPr/>
      </dsp:nvSpPr>
      <dsp:spPr>
        <a:xfrm rot="4174053">
          <a:off x="1504056" y="4301814"/>
          <a:ext cx="1953406" cy="20721"/>
        </a:xfrm>
        <a:custGeom>
          <a:avLst/>
          <a:gdLst/>
          <a:ahLst/>
          <a:cxnLst/>
          <a:rect l="0" t="0" r="0" b="0"/>
          <a:pathLst>
            <a:path>
              <a:moveTo>
                <a:pt x="0" y="10360"/>
              </a:moveTo>
              <a:lnTo>
                <a:pt x="1953406"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2431924" y="4263340"/>
        <a:ext cx="97670" cy="97670"/>
      </dsp:txXfrm>
    </dsp:sp>
    <dsp:sp modelId="{F06D1DFB-B106-459B-9ED3-1EBAD9FEBD04}">
      <dsp:nvSpPr>
        <dsp:cNvPr id="0" name=""/>
        <dsp:cNvSpPr/>
      </dsp:nvSpPr>
      <dsp:spPr>
        <a:xfrm>
          <a:off x="2821729" y="4849427"/>
          <a:ext cx="1619997" cy="756002"/>
        </a:xfrm>
        <a:prstGeom prst="roundRect">
          <a:avLst>
            <a:gd name="adj" fmla="val 10000"/>
          </a:avLst>
        </a:prstGeom>
        <a:gradFill rotWithShape="0">
          <a:gsLst>
            <a:gs pos="0">
              <a:schemeClr val="bg2"/>
            </a:gs>
            <a:gs pos="100000">
              <a:srgbClr val="0070C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Zonder HVZ</a:t>
          </a:r>
        </a:p>
      </dsp:txBody>
      <dsp:txXfrm>
        <a:off x="2843872" y="4871570"/>
        <a:ext cx="1575711" cy="711716"/>
      </dsp:txXfrm>
    </dsp:sp>
    <dsp:sp modelId="{2C53A006-5EAC-4A10-9DC9-31D27BA95431}">
      <dsp:nvSpPr>
        <dsp:cNvPr id="0" name=""/>
        <dsp:cNvSpPr/>
      </dsp:nvSpPr>
      <dsp:spPr>
        <a:xfrm rot="17966923">
          <a:off x="4169806" y="4751276"/>
          <a:ext cx="1069804" cy="20721"/>
        </a:xfrm>
        <a:custGeom>
          <a:avLst/>
          <a:gdLst/>
          <a:ahLst/>
          <a:cxnLst/>
          <a:rect l="0" t="0" r="0" b="0"/>
          <a:pathLst>
            <a:path>
              <a:moveTo>
                <a:pt x="0" y="10360"/>
              </a:moveTo>
              <a:lnTo>
                <a:pt x="1069804"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677963" y="4734892"/>
        <a:ext cx="53490" cy="53490"/>
      </dsp:txXfrm>
    </dsp:sp>
    <dsp:sp modelId="{F308CA7E-0497-4B37-8114-94D9F3E6C1A8}">
      <dsp:nvSpPr>
        <dsp:cNvPr id="0" name=""/>
        <dsp:cNvSpPr/>
      </dsp:nvSpPr>
      <dsp:spPr>
        <a:xfrm>
          <a:off x="4967690" y="3900220"/>
          <a:ext cx="4163779" cy="791253"/>
        </a:xfrm>
        <a:prstGeom prst="roundRect">
          <a:avLst>
            <a:gd name="adj" fmla="val 10000"/>
          </a:avLst>
        </a:prstGeom>
        <a:gradFill rotWithShape="0">
          <a:gsLst>
            <a:gs pos="0">
              <a:schemeClr val="accent1">
                <a:lumMod val="20000"/>
                <a:lumOff val="80000"/>
              </a:schemeClr>
            </a:gs>
            <a:gs pos="100000">
              <a:schemeClr val="tx2">
                <a:lumMod val="40000"/>
                <a:lumOff val="60000"/>
              </a:schemeClr>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Starten</a:t>
          </a:r>
          <a:r>
            <a:rPr lang="nl-NL" sz="1600" kern="1200" dirty="0">
              <a:solidFill>
                <a:sysClr val="windowText" lastClr="000000"/>
              </a:solidFill>
              <a:latin typeface="Century Gothic" panose="020B0502020202020204" pitchFamily="34" charset="0"/>
            </a:rPr>
            <a:t> </a:t>
          </a:r>
        </a:p>
        <a:p>
          <a:pPr marL="0" lvl="0" indent="0" algn="ctr" defTabSz="711200">
            <a:lnSpc>
              <a:spcPct val="90000"/>
            </a:lnSpc>
            <a:spcBef>
              <a:spcPct val="0"/>
            </a:spcBef>
            <a:spcAft>
              <a:spcPct val="35000"/>
            </a:spcAft>
            <a:buNone/>
          </a:pPr>
          <a:r>
            <a:rPr lang="nl-NL" sz="1600" kern="1200" dirty="0">
              <a:solidFill>
                <a:sysClr val="windowText" lastClr="000000"/>
              </a:solidFill>
              <a:latin typeface="Century Gothic" panose="020B0502020202020204" pitchFamily="34" charset="0"/>
            </a:rPr>
            <a:t>Ontraden</a:t>
          </a:r>
          <a:endParaRPr lang="nl-NL" sz="1600" u="none" kern="1200" dirty="0">
            <a:solidFill>
              <a:sysClr val="windowText" lastClr="000000"/>
            </a:solidFill>
            <a:latin typeface="Century Gothic" panose="020B0502020202020204" pitchFamily="34" charset="0"/>
          </a:endParaRPr>
        </a:p>
      </dsp:txBody>
      <dsp:txXfrm>
        <a:off x="4990865" y="3923395"/>
        <a:ext cx="4117429" cy="744903"/>
      </dsp:txXfrm>
    </dsp:sp>
    <dsp:sp modelId="{54B3AA86-1E43-4374-9D0B-583A05CCD57E}">
      <dsp:nvSpPr>
        <dsp:cNvPr id="0" name=""/>
        <dsp:cNvSpPr/>
      </dsp:nvSpPr>
      <dsp:spPr>
        <a:xfrm rot="7289">
          <a:off x="4441726" y="5217637"/>
          <a:ext cx="537095" cy="20721"/>
        </a:xfrm>
        <a:custGeom>
          <a:avLst/>
          <a:gdLst/>
          <a:ahLst/>
          <a:cxnLst/>
          <a:rect l="0" t="0" r="0" b="0"/>
          <a:pathLst>
            <a:path>
              <a:moveTo>
                <a:pt x="0" y="10360"/>
              </a:moveTo>
              <a:lnTo>
                <a:pt x="537095"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696846" y="5214570"/>
        <a:ext cx="26854" cy="26854"/>
      </dsp:txXfrm>
    </dsp:sp>
    <dsp:sp modelId="{AFD735A5-F01B-48B1-92F5-80EC1077B2DE}">
      <dsp:nvSpPr>
        <dsp:cNvPr id="0" name=""/>
        <dsp:cNvSpPr/>
      </dsp:nvSpPr>
      <dsp:spPr>
        <a:xfrm>
          <a:off x="4978820" y="4832940"/>
          <a:ext cx="4163779" cy="791253"/>
        </a:xfrm>
        <a:prstGeom prst="roundRect">
          <a:avLst>
            <a:gd name="adj" fmla="val 10000"/>
          </a:avLst>
        </a:prstGeom>
        <a:gradFill rotWithShape="0">
          <a:gsLst>
            <a:gs pos="0">
              <a:schemeClr val="accent5">
                <a:lumMod val="20000"/>
                <a:lumOff val="80000"/>
              </a:schemeClr>
            </a:gs>
            <a:gs pos="100000">
              <a:schemeClr val="accent5"/>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Streefwaarde</a:t>
          </a:r>
        </a:p>
        <a:p>
          <a:pPr marL="0" lvl="0" indent="0" algn="ctr" defTabSz="711200">
            <a:lnSpc>
              <a:spcPct val="90000"/>
            </a:lnSpc>
            <a:spcBef>
              <a:spcPct val="0"/>
            </a:spcBef>
            <a:spcAft>
              <a:spcPct val="35000"/>
            </a:spcAft>
            <a:buNone/>
          </a:pPr>
          <a:r>
            <a:rPr lang="nl-NL" sz="1600" b="0" kern="1200" dirty="0">
              <a:solidFill>
                <a:sysClr val="windowText" lastClr="000000"/>
              </a:solidFill>
              <a:latin typeface="Century Gothic" panose="020B0502020202020204" pitchFamily="34" charset="0"/>
            </a:rPr>
            <a:t>N.v.t.</a:t>
          </a:r>
          <a:endParaRPr lang="nl-NL" sz="1600" kern="1200" dirty="0">
            <a:solidFill>
              <a:sysClr val="windowText" lastClr="000000"/>
            </a:solidFill>
            <a:latin typeface="Century Gothic" panose="020B0502020202020204" pitchFamily="34" charset="0"/>
          </a:endParaRPr>
        </a:p>
      </dsp:txBody>
      <dsp:txXfrm>
        <a:off x="5001995" y="4856115"/>
        <a:ext cx="4117429" cy="744903"/>
      </dsp:txXfrm>
    </dsp:sp>
    <dsp:sp modelId="{3584B697-897A-4944-A2A2-9232F3AB7049}">
      <dsp:nvSpPr>
        <dsp:cNvPr id="0" name=""/>
        <dsp:cNvSpPr/>
      </dsp:nvSpPr>
      <dsp:spPr>
        <a:xfrm rot="3640640">
          <a:off x="4161913" y="5695169"/>
          <a:ext cx="1096720" cy="20721"/>
        </a:xfrm>
        <a:custGeom>
          <a:avLst/>
          <a:gdLst/>
          <a:ahLst/>
          <a:cxnLst/>
          <a:rect l="0" t="0" r="0" b="0"/>
          <a:pathLst>
            <a:path>
              <a:moveTo>
                <a:pt x="0" y="10360"/>
              </a:moveTo>
              <a:lnTo>
                <a:pt x="1096720" y="10360"/>
              </a:lnTo>
            </a:path>
          </a:pathLst>
        </a:custGeom>
        <a:noFill/>
        <a:ln w="952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nl-NL" sz="1600" kern="1200">
            <a:latin typeface="Century Gothic" panose="020B0502020202020204" pitchFamily="34" charset="0"/>
          </a:endParaRPr>
        </a:p>
      </dsp:txBody>
      <dsp:txXfrm>
        <a:off x="4682855" y="5678112"/>
        <a:ext cx="54836" cy="54836"/>
      </dsp:txXfrm>
    </dsp:sp>
    <dsp:sp modelId="{22C308FB-8B6D-4CAE-89ED-DAE29A056EDC}">
      <dsp:nvSpPr>
        <dsp:cNvPr id="0" name=""/>
        <dsp:cNvSpPr/>
      </dsp:nvSpPr>
      <dsp:spPr>
        <a:xfrm>
          <a:off x="4978820" y="5788005"/>
          <a:ext cx="4163779" cy="791253"/>
        </a:xfrm>
        <a:prstGeom prst="roundRect">
          <a:avLst>
            <a:gd name="adj" fmla="val 10000"/>
          </a:avLst>
        </a:prstGeom>
        <a:gradFill rotWithShape="0">
          <a:gsLst>
            <a:gs pos="0">
              <a:schemeClr val="accent3">
                <a:lumMod val="20000"/>
                <a:lumOff val="80000"/>
              </a:schemeClr>
            </a:gs>
            <a:gs pos="100000">
              <a:srgbClr val="00B0F0"/>
            </a:gs>
          </a:gsLst>
          <a:path path="circle">
            <a:fillToRect l="50000" t="50000" r="50000" b="50000"/>
          </a:path>
        </a:gra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ysClr val="windowText" lastClr="000000"/>
              </a:solidFill>
              <a:latin typeface="Century Gothic" panose="020B0502020202020204" pitchFamily="34" charset="0"/>
            </a:rPr>
            <a:t>Stoppen</a:t>
          </a:r>
        </a:p>
        <a:p>
          <a:pPr marL="0" lvl="0" indent="0" algn="ctr" defTabSz="711200">
            <a:lnSpc>
              <a:spcPct val="90000"/>
            </a:lnSpc>
            <a:spcBef>
              <a:spcPct val="0"/>
            </a:spcBef>
            <a:spcAft>
              <a:spcPct val="35000"/>
            </a:spcAft>
            <a:buNone/>
          </a:pPr>
          <a:r>
            <a:rPr lang="nl-NL" sz="1600" b="0" kern="1200" dirty="0">
              <a:solidFill>
                <a:sysClr val="windowText" lastClr="000000"/>
              </a:solidFill>
              <a:latin typeface="Century Gothic" panose="020B0502020202020204" pitchFamily="34" charset="0"/>
            </a:rPr>
            <a:t>Aanbevolen</a:t>
          </a:r>
          <a:endParaRPr lang="nl-NL" sz="1600" kern="1200" dirty="0">
            <a:solidFill>
              <a:sysClr val="windowText" lastClr="000000"/>
            </a:solidFill>
            <a:latin typeface="Century Gothic" panose="020B0502020202020204" pitchFamily="34" charset="0"/>
          </a:endParaRPr>
        </a:p>
      </dsp:txBody>
      <dsp:txXfrm>
        <a:off x="5001995" y="5811180"/>
        <a:ext cx="4117429" cy="7449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10/26/2025</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26-10-2025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dirty="0"/>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ipdatabank.nl/?i=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opendata.cbs.nl/statline/#/CBS/n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ichtlijnen.nhg.org/standaarden/cardiovasculair-risicomanagement#literature-ref-45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https://ephor.nl/kennisdocumenten/</a:t>
            </a:r>
          </a:p>
          <a:p>
            <a:r>
              <a:rPr lang="nl-NL" dirty="0"/>
              <a:t>https://richtlijnen.nhg.org/multidisciplinaire-richtlijnen/polyfarmacie-bij-ouderen</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a:t>
            </a:fld>
            <a:endParaRPr lang="nl-NL" dirty="0"/>
          </a:p>
        </p:txBody>
      </p:sp>
    </p:spTree>
    <p:extLst>
      <p:ext uri="{BB962C8B-B14F-4D97-AF65-F5344CB8AC3E}">
        <p14:creationId xmlns:p14="http://schemas.microsoft.com/office/powerpoint/2010/main" val="129012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 De NHG-Standaard </a:t>
            </a:r>
            <a:r>
              <a:rPr lang="nl-NL" sz="1200" i="1" kern="1200" dirty="0">
                <a:solidFill>
                  <a:schemeClr val="tx1"/>
                </a:solidFill>
                <a:effectLst/>
                <a:latin typeface="+mn-lt"/>
                <a:ea typeface="+mn-ea"/>
                <a:cs typeface="+mn-cs"/>
              </a:rPr>
              <a:t>Cardiovasculair risicomanagement  </a:t>
            </a:r>
            <a:r>
              <a:rPr lang="nl-NL" sz="1200" kern="1200" dirty="0">
                <a:solidFill>
                  <a:schemeClr val="tx1"/>
                </a:solidFill>
                <a:effectLst/>
                <a:latin typeface="+mn-lt"/>
                <a:ea typeface="+mn-ea"/>
                <a:cs typeface="+mn-cs"/>
              </a:rPr>
              <a:t>(2024) en bijbehorende Praktische handleiding (2024) adviseren het stoppen van cholesterolverlagers bij kwetsbare ouderen zonder HVZ. Het bewijs voor de effectiviteit van statines is namelijk minder overtuigend naarmate de patiënt ouder wordt. Vooral voor kwetsbare ouderen is weinig bewijs voor een gunstig effect van statines op mortaliteit en morbiditeit door HVZ.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11</a:t>
            </a:fld>
            <a:endParaRPr lang="nl-NL"/>
          </a:p>
        </p:txBody>
      </p:sp>
    </p:spTree>
    <p:extLst>
      <p:ext uri="{BB962C8B-B14F-4D97-AF65-F5344CB8AC3E}">
        <p14:creationId xmlns:p14="http://schemas.microsoft.com/office/powerpoint/2010/main" val="332811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inhoud van de wijzigingen zie de CVRM richtlijn, het FTO richt zich op de CVRM zorg voor ouderen.</a:t>
            </a:r>
          </a:p>
          <a:p>
            <a:r>
              <a:rPr lang="nl-NL" dirty="0"/>
              <a:t>Kort gezegd: </a:t>
            </a:r>
          </a:p>
          <a:p>
            <a:pPr marL="171450" indent="-171450">
              <a:buFontTx/>
              <a:buChar char="-"/>
            </a:pPr>
            <a:r>
              <a:rPr lang="nl-NL" dirty="0"/>
              <a:t>score tabel is aangepast, nu dus score2 genoemd. Ook voor ouderen 70-80 jaar (score2-OP). </a:t>
            </a:r>
          </a:p>
          <a:p>
            <a:pPr marL="171450" indent="-171450">
              <a:buFontTx/>
              <a:buChar char="-"/>
            </a:pPr>
            <a:r>
              <a:rPr lang="nl-NL" dirty="0"/>
              <a:t>Risicodrempels:  &lt;50 </a:t>
            </a:r>
            <a:r>
              <a:rPr lang="nl-NL" dirty="0" err="1"/>
              <a:t>jr</a:t>
            </a:r>
            <a:r>
              <a:rPr lang="nl-NL" dirty="0"/>
              <a:t>, 50-70 </a:t>
            </a:r>
            <a:r>
              <a:rPr lang="nl-NL" dirty="0" err="1"/>
              <a:t>jr</a:t>
            </a:r>
            <a:r>
              <a:rPr lang="nl-NL" dirty="0"/>
              <a:t> en &gt;70 </a:t>
            </a:r>
            <a:r>
              <a:rPr lang="nl-NL" dirty="0" err="1"/>
              <a:t>jr</a:t>
            </a:r>
            <a:endParaRPr lang="nl-NL" dirty="0"/>
          </a:p>
          <a:p>
            <a:pPr marL="171450" indent="-171450">
              <a:buFontTx/>
              <a:buChar char="-"/>
            </a:pPr>
            <a:r>
              <a:rPr lang="nl-NL" dirty="0" err="1"/>
              <a:t>Risicocatiegorieën</a:t>
            </a:r>
            <a:r>
              <a:rPr lang="nl-NL" dirty="0"/>
              <a:t>: zie stroomdiagram</a:t>
            </a:r>
          </a:p>
          <a:p>
            <a:pPr marL="171450" indent="-171450">
              <a:buFontTx/>
              <a:buChar char="-"/>
            </a:pPr>
            <a:r>
              <a:rPr lang="nl-NL" dirty="0"/>
              <a:t>RR&gt;160 </a:t>
            </a:r>
            <a:r>
              <a:rPr lang="nl-NL" dirty="0" err="1"/>
              <a:t>mmHg</a:t>
            </a:r>
            <a:r>
              <a:rPr lang="nl-NL" dirty="0"/>
              <a:t> zonder hoog risico ook behandelindicatie </a:t>
            </a:r>
            <a:r>
              <a:rPr lang="nl-NL" dirty="0" err="1"/>
              <a:t>ivm</a:t>
            </a:r>
            <a:r>
              <a:rPr lang="nl-NL" dirty="0"/>
              <a:t> naast risico op atherosclerotische HVZ ook risico atriumfibrilleren, dementie, CNS</a:t>
            </a:r>
          </a:p>
          <a:p>
            <a:pPr marL="171450" indent="-171450">
              <a:buFontTx/>
              <a:buChar char="-"/>
            </a:pPr>
            <a:r>
              <a:rPr lang="nl-NL" dirty="0"/>
              <a:t>Medicamenteuze behandeling: laagdrempelig starten met combinatie preparaat</a:t>
            </a:r>
          </a:p>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12</a:t>
            </a:fld>
            <a:endParaRPr lang="nl-NL"/>
          </a:p>
        </p:txBody>
      </p:sp>
    </p:spTree>
    <p:extLst>
      <p:ext uri="{BB962C8B-B14F-4D97-AF65-F5344CB8AC3E}">
        <p14:creationId xmlns:p14="http://schemas.microsoft.com/office/powerpoint/2010/main" val="230080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Veel ouderen krijgen een behandeling met bloeddrukverlagers en/of cholesterolverlagers. Zo gebruikte in 2017 ongeveer 45 procent van de Nederlanders van 75 jaar en ouder een statine en 49 procent een ACE-remmer of </a:t>
            </a:r>
            <a:r>
              <a:rPr lang="nl-NL" sz="1200" kern="1200" dirty="0" err="1">
                <a:solidFill>
                  <a:schemeClr val="tx1"/>
                </a:solidFill>
                <a:effectLst/>
                <a:latin typeface="+mn-lt"/>
                <a:ea typeface="+mn-ea"/>
                <a:cs typeface="+mn-cs"/>
              </a:rPr>
              <a:t>angiotensine</a:t>
            </a:r>
            <a:r>
              <a:rPr lang="nl-NL" sz="1200" kern="1200" dirty="0">
                <a:solidFill>
                  <a:schemeClr val="tx1"/>
                </a:solidFill>
                <a:effectLst/>
                <a:latin typeface="+mn-lt"/>
                <a:ea typeface="+mn-ea"/>
                <a:cs typeface="+mn-cs"/>
              </a:rPr>
              <a:t> 2-antagonist (</a:t>
            </a:r>
            <a:r>
              <a:rPr lang="nl-NL" sz="1200" u="sng" kern="1200" dirty="0" err="1">
                <a:solidFill>
                  <a:schemeClr val="tx1"/>
                </a:solidFill>
                <a:effectLst/>
                <a:latin typeface="+mn-lt"/>
                <a:ea typeface="+mn-ea"/>
                <a:cs typeface="+mn-cs"/>
                <a:hlinkClick r:id="rId3"/>
              </a:rPr>
              <a:t>GIPdatabank</a:t>
            </a:r>
            <a:r>
              <a:rPr lang="nl-NL" sz="1200" u="sng" kern="1200" dirty="0">
                <a:solidFill>
                  <a:schemeClr val="tx1"/>
                </a:solidFill>
                <a:effectLst/>
                <a:latin typeface="+mn-lt"/>
                <a:ea typeface="+mn-ea"/>
                <a:cs typeface="+mn-cs"/>
                <a:hlinkClick r:id="rId3"/>
              </a:rPr>
              <a:t>, 2019</a:t>
            </a:r>
            <a:r>
              <a:rPr lang="nl-NL" sz="1200"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hlinkClick r:id="rId4"/>
              </a:rPr>
              <a:t>Statline, 2019</a:t>
            </a:r>
            <a:r>
              <a:rPr lang="nl-NL" sz="1200" kern="1200" dirty="0">
                <a:solidFill>
                  <a:schemeClr val="tx1"/>
                </a:solidFill>
                <a:effectLst/>
                <a:latin typeface="+mn-lt"/>
                <a:ea typeface="+mn-ea"/>
                <a:cs typeface="+mn-cs"/>
              </a:rPr>
              <a:t>). Ouderen hebben vanwege hun leeftijd – ongeacht het verdere risicoprofiel - bijna altijd een hoog risico op hart- en vaatziekten (HVZ). Niet bij alle ouderen is medicamenteuze behandeling echter wenselijk. De vraag is bij welke ouderen een behandeling wel of niet zinvol is.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herziene NHG-Standaard </a:t>
            </a:r>
            <a:r>
              <a:rPr lang="nl-NL" sz="1200" i="1" kern="1200" dirty="0">
                <a:solidFill>
                  <a:schemeClr val="tx1"/>
                </a:solidFill>
                <a:effectLst/>
                <a:latin typeface="+mn-lt"/>
                <a:ea typeface="+mn-ea"/>
                <a:cs typeface="+mn-cs"/>
              </a:rPr>
              <a:t>Cardiovasculair risicomanagement</a:t>
            </a:r>
            <a:r>
              <a:rPr lang="nl-NL" sz="1200" kern="1200" dirty="0">
                <a:solidFill>
                  <a:schemeClr val="tx1"/>
                </a:solidFill>
                <a:effectLst/>
                <a:latin typeface="+mn-lt"/>
                <a:ea typeface="+mn-ea"/>
                <a:cs typeface="+mn-cs"/>
              </a:rPr>
              <a:t> (2024) en Praktische handleiding bij de NHG-Standaard </a:t>
            </a:r>
            <a:r>
              <a:rPr lang="nl-NL" sz="1200" i="1" kern="1200" dirty="0">
                <a:solidFill>
                  <a:schemeClr val="tx1"/>
                </a:solidFill>
                <a:effectLst/>
                <a:latin typeface="+mn-lt"/>
                <a:ea typeface="+mn-ea"/>
                <a:cs typeface="+mn-cs"/>
              </a:rPr>
              <a:t>CVRM</a:t>
            </a:r>
            <a:r>
              <a:rPr lang="nl-NL" sz="1200" kern="1200" dirty="0">
                <a:solidFill>
                  <a:schemeClr val="tx1"/>
                </a:solidFill>
                <a:effectLst/>
                <a:latin typeface="+mn-lt"/>
                <a:ea typeface="+mn-ea"/>
                <a:cs typeface="+mn-cs"/>
              </a:rPr>
              <a:t> (2024) geven aanbevelingen voor de behandeling bij (kwetsbare) ouderen. Artsen en apothekers kunnen deze aanbevelingen gebruiken om het starten en stoppen van bloeddrukverlagers en/of cholesterolverlagers bij ouderen te (her)overwegen. </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13</a:t>
            </a:fld>
            <a:endParaRPr lang="nl-NL"/>
          </a:p>
        </p:txBody>
      </p:sp>
    </p:spTree>
    <p:extLst>
      <p:ext uri="{BB962C8B-B14F-4D97-AF65-F5344CB8AC3E}">
        <p14:creationId xmlns:p14="http://schemas.microsoft.com/office/powerpoint/2010/main" val="324694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Presenteer de grafiek. Bespreek de onderlinge verschillen en ga na in welke mate de deelnemers voorschrijven volgens de adviezen in de NHG-Standaard </a:t>
            </a:r>
            <a:r>
              <a:rPr lang="nl-NL" sz="1200" i="1" kern="1200" dirty="0">
                <a:solidFill>
                  <a:schemeClr val="tx1"/>
                </a:solidFill>
                <a:effectLst/>
                <a:latin typeface="+mn-lt"/>
                <a:ea typeface="+mn-ea"/>
                <a:cs typeface="+mn-cs"/>
              </a:rPr>
              <a:t>Cardiovasculair risicomanagement</a:t>
            </a:r>
            <a:r>
              <a:rPr lang="nl-NL" sz="1200" kern="1200" dirty="0">
                <a:solidFill>
                  <a:schemeClr val="tx1"/>
                </a:solidFill>
                <a:effectLst/>
                <a:latin typeface="+mn-lt"/>
                <a:ea typeface="+mn-ea"/>
                <a:cs typeface="+mn-cs"/>
              </a:rPr>
              <a:t>  (2024) en bijbehorende Praktische handleiding (2024).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Laat de huisartsen aangeven waarom zij (eventueel) afwijken en welke problemen zij ervaren met het volgen van het beleid bij ouderen in de NHG-Standaard.</a:t>
            </a:r>
          </a:p>
          <a:p>
            <a:pPr marL="171450" lvl="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Denk aan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 slide met welke </a:t>
            </a:r>
            <a:r>
              <a:rPr lang="nl-NL" sz="1200" kern="1200" dirty="0" err="1">
                <a:solidFill>
                  <a:schemeClr val="tx1"/>
                </a:solidFill>
                <a:effectLst/>
                <a:latin typeface="+mn-lt"/>
                <a:ea typeface="+mn-ea"/>
                <a:cs typeface="+mn-cs"/>
              </a:rPr>
              <a:t>ACEi</a:t>
            </a:r>
            <a:r>
              <a:rPr lang="nl-NL" sz="1200" kern="1200" dirty="0">
                <a:solidFill>
                  <a:schemeClr val="tx1"/>
                </a:solidFill>
                <a:effectLst/>
                <a:latin typeface="+mn-lt"/>
                <a:ea typeface="+mn-ea"/>
                <a:cs typeface="+mn-cs"/>
              </a:rPr>
              <a:t> en ARB, welke calciumantagonisten en welke diuretica. Welke statines, </a:t>
            </a:r>
            <a:r>
              <a:rPr lang="nl-NL" sz="1200" kern="1200" dirty="0" err="1">
                <a:solidFill>
                  <a:schemeClr val="tx1"/>
                </a:solidFill>
                <a:effectLst/>
                <a:latin typeface="+mn-lt"/>
                <a:ea typeface="+mn-ea"/>
                <a:cs typeface="+mn-cs"/>
              </a:rPr>
              <a:t>ezetimib</a:t>
            </a:r>
            <a:r>
              <a:rPr lang="nl-NL" sz="1200" kern="1200" dirty="0">
                <a:solidFill>
                  <a:schemeClr val="tx1"/>
                </a:solidFill>
                <a:effectLst/>
                <a:latin typeface="+mn-lt"/>
                <a:ea typeface="+mn-ea"/>
                <a:cs typeface="+mn-cs"/>
              </a:rPr>
              <a:t> zonder statine gebruik.</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slide met cholesterolverlagers bij 75+ zonder HVZ?</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14</a:t>
            </a:fld>
            <a:endParaRPr lang="nl-NL"/>
          </a:p>
        </p:txBody>
      </p:sp>
    </p:spTree>
    <p:extLst>
      <p:ext uri="{BB962C8B-B14F-4D97-AF65-F5344CB8AC3E}">
        <p14:creationId xmlns:p14="http://schemas.microsoft.com/office/powerpoint/2010/main" val="11723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https://www.vzinfo.nl/levensverwachting/leeftijd-en-geslacht#:~:text=Levensverwachting%20voor%20mannen%2080%2C3%20en%20voor%20vrouwen%2083%2C3&amp;text=bij%20geboorte%2080%2C3%20jaar,en%2021%2C3%20voor%20vrouwen.</a:t>
            </a:r>
          </a:p>
          <a:p>
            <a:r>
              <a:rPr lang="nl-NL" b="1" dirty="0"/>
              <a:t> </a:t>
            </a:r>
          </a:p>
          <a:p>
            <a:r>
              <a:rPr lang="nl-NL" b="1" dirty="0"/>
              <a:t>Des te meer reden dus om vroeg in leven preventie toe te passen, leefstijl en zo nodig medicatie.</a:t>
            </a:r>
          </a:p>
          <a:p>
            <a:endParaRPr lang="nl-NL" dirty="0"/>
          </a:p>
          <a:p>
            <a:r>
              <a:rPr lang="nl-NL" b="1" dirty="0"/>
              <a:t> </a:t>
            </a:r>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15</a:t>
            </a:fld>
            <a:endParaRPr lang="nl-NL"/>
          </a:p>
        </p:txBody>
      </p:sp>
    </p:spTree>
    <p:extLst>
      <p:ext uri="{BB962C8B-B14F-4D97-AF65-F5344CB8AC3E}">
        <p14:creationId xmlns:p14="http://schemas.microsoft.com/office/powerpoint/2010/main" val="118969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a:solidFill>
                  <a:schemeClr val="tx1"/>
                </a:solidFill>
                <a:effectLst/>
                <a:latin typeface="+mn-lt"/>
                <a:ea typeface="+mn-ea"/>
                <a:cs typeface="+mn-cs"/>
              </a:rPr>
              <a:t>Mevrouw Van Bokhoven heeft vanwege haar leeftijd een matig verhoogd tot hoog risico op sterfte door HVZ. Om haar risico te schatten, kunt u gebruik maken van de SCORE2 tabel in de NHG standaard (of op U-</a:t>
            </a:r>
            <a:r>
              <a:rPr lang="nl-NL" sz="1200" i="0" kern="1200" dirty="0" err="1">
                <a:solidFill>
                  <a:schemeClr val="tx1"/>
                </a:solidFill>
                <a:effectLst/>
                <a:latin typeface="+mn-lt"/>
                <a:ea typeface="+mn-ea"/>
                <a:cs typeface="+mn-cs"/>
              </a:rPr>
              <a:t>prevent</a:t>
            </a:r>
            <a:r>
              <a:rPr lang="nl-NL" sz="1200" i="0" kern="1200" dirty="0">
                <a:solidFill>
                  <a:schemeClr val="tx1"/>
                </a:solidFill>
                <a:effectLst/>
                <a:latin typeface="+mn-lt"/>
                <a:ea typeface="+mn-ea"/>
                <a:cs typeface="+mn-cs"/>
              </a:rPr>
              <a:t>). Volgens deze risicoscore heeft mevrouw Van Bokhoven een </a:t>
            </a:r>
            <a:r>
              <a:rPr lang="nl-NL" sz="1200" i="0" kern="1200" dirty="0" err="1">
                <a:solidFill>
                  <a:schemeClr val="tx1"/>
                </a:solidFill>
                <a:effectLst/>
                <a:latin typeface="+mn-lt"/>
                <a:ea typeface="+mn-ea"/>
                <a:cs typeface="+mn-cs"/>
              </a:rPr>
              <a:t>tienjaarsrisico</a:t>
            </a:r>
            <a:r>
              <a:rPr lang="nl-NL" sz="1200" i="0" kern="1200" dirty="0">
                <a:solidFill>
                  <a:schemeClr val="tx1"/>
                </a:solidFill>
                <a:effectLst/>
                <a:latin typeface="+mn-lt"/>
                <a:ea typeface="+mn-ea"/>
                <a:cs typeface="+mn-cs"/>
              </a:rPr>
              <a:t> op hartinfarct, beroerte, hartfalen of cardiovasculaire sterfte van 13 procent. Dit is voor haar leeftijd een matig verhoogd risico op HVZ. (vanaf 15% is het een hoog risico, let op: leeftijdsafhankelijke risicodrempels in de SCORE 2 tabel).</a:t>
            </a:r>
          </a:p>
          <a:p>
            <a:endParaRPr lang="nl-NL" sz="1200" i="0"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U kunt in ieder geval (aanvullende) leefstijladviezen geven, zoals voldoende bewegen en gezonde voeding. Zie ook kader </a:t>
            </a:r>
            <a:r>
              <a:rPr lang="nl-NL" sz="1200" i="1" kern="1200" dirty="0">
                <a:solidFill>
                  <a:schemeClr val="tx1"/>
                </a:solidFill>
                <a:effectLst/>
                <a:latin typeface="+mn-lt"/>
                <a:ea typeface="+mn-ea"/>
                <a:cs typeface="+mn-cs"/>
              </a:rPr>
              <a:t>Leefstijladviezen. </a:t>
            </a:r>
          </a:p>
          <a:p>
            <a:r>
              <a:rPr lang="nl-NL" sz="1200" i="0" kern="1200" dirty="0">
                <a:solidFill>
                  <a:schemeClr val="tx1"/>
                </a:solidFill>
                <a:effectLst/>
                <a:latin typeface="+mn-lt"/>
                <a:ea typeface="+mn-ea"/>
                <a:cs typeface="+mn-cs"/>
              </a:rPr>
              <a:t>Bij een hoog risico op HVZ kunt u in overleg met patiënt ook medicamenteuze behandeling van de verhoogde bloeddruk overwegen, want ze lijkt voldoende levensverwachting te hebben en heeft geen aanwijzingen voor kwetsbaarheid. Voor niet-kwetsbare ouderen geldt een streefwaarde &lt; 150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Als patiënt de behandeling verdraagt en geen bijwerkingen ervaart, kunt u overwegen de streefwaarde te verlagen naar &lt; 140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a:t>
            </a:r>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 </a:t>
            </a:r>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Cholesterolverlagende behandeling kunt u - in overleg met de patiënt - overwegen. Omdat mevrouw Van Bokhoven geen ernstige risicofactoren heeft (zoals diabetes, zeer hoog cholesterol of een zeer hoge bloeddruk) en een matig verhoogd risico op HVZ, lijkt cholesterolverlagende behandeling niet nodig. </a:t>
            </a:r>
            <a:endParaRPr lang="nl-NL" sz="1200" i="1"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16</a:t>
            </a:fld>
            <a:endParaRPr lang="nl-NL"/>
          </a:p>
        </p:txBody>
      </p:sp>
    </p:spTree>
    <p:extLst>
      <p:ext uri="{BB962C8B-B14F-4D97-AF65-F5344CB8AC3E}">
        <p14:creationId xmlns:p14="http://schemas.microsoft.com/office/powerpoint/2010/main" val="290251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000000"/>
                </a:solidFill>
                <a:latin typeface="Calibri" panose="020F0502020204030204" pitchFamily="34" charset="0"/>
              </a:rPr>
              <a:t>De tabel geeft een schatting van het 10-jaarsrisico op hart- en vaatziekten. Deze schatting moet leiden tot een gesprek tussen patiënt en zorgverlener waarin wordt besproken wat het gewenste beleid is. Er geldt geen absolute grens van het risico op hart- en vaatziekten waarbóven intensieve leefstijladviezen en medicamenteuze behandeling van risicofactoren sowieso moeten plaatsvinden. Evenmin zijn er risicodrempels waarónder adviezen of behandelingen zonder meer níet aangewezen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solidFill>
                <a:srgbClr val="000000"/>
              </a:solidFill>
              <a:latin typeface="Calibri" panose="020F0502020204030204" pitchFamily="34" charset="0"/>
            </a:endParaRPr>
          </a:p>
          <a:p>
            <a:pPr algn="l"/>
            <a:endParaRPr lang="nl-NL" dirty="0"/>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17</a:t>
            </a:fld>
            <a:endParaRPr lang="nl-NL"/>
          </a:p>
        </p:txBody>
      </p:sp>
    </p:spTree>
    <p:extLst>
      <p:ext uri="{BB962C8B-B14F-4D97-AF65-F5344CB8AC3E}">
        <p14:creationId xmlns:p14="http://schemas.microsoft.com/office/powerpoint/2010/main" val="159975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a:solidFill>
                  <a:schemeClr val="tx1"/>
                </a:solidFill>
                <a:effectLst/>
                <a:latin typeface="+mn-lt"/>
                <a:ea typeface="+mn-ea"/>
                <a:cs typeface="+mn-cs"/>
              </a:rPr>
              <a:t>Door angina pectoris heeft mevrouw Van Bokhoven een zeer hoog risico op sterfte door HVZ. Bij deze risicocategorie is - naast leefstijladviezen - medicamenteuze behandeling meestal aangewezen. U kunt in overleg met mevrouw Van Bokhoven starten met medicamenteuze behandeling van de verhoogde bloeddruk gezien haar vitaliteit en levensverwachting. Bij mevrouw Van Bokhoven heeft een bètablokker of ACE-remmer/</a:t>
            </a:r>
            <a:r>
              <a:rPr lang="nl-NL" sz="1200" i="0" kern="1200" dirty="0" err="1">
                <a:solidFill>
                  <a:schemeClr val="tx1"/>
                </a:solidFill>
                <a:effectLst/>
                <a:latin typeface="+mn-lt"/>
                <a:ea typeface="+mn-ea"/>
                <a:cs typeface="+mn-cs"/>
              </a:rPr>
              <a:t>angiotensine</a:t>
            </a:r>
            <a:r>
              <a:rPr lang="nl-NL" sz="1200" i="0" kern="1200" dirty="0">
                <a:solidFill>
                  <a:schemeClr val="tx1"/>
                </a:solidFill>
                <a:effectLst/>
                <a:latin typeface="+mn-lt"/>
                <a:ea typeface="+mn-ea"/>
                <a:cs typeface="+mn-cs"/>
              </a:rPr>
              <a:t> 2-antagonist de voorkeur vanwege coronair lijden. De bijbehorende streefwaarde is &lt; 150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en eventueel &lt; 140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als mevrouw Van Bokhoven de medicatie verdraagt. Daarnaast kunt u – in overleg – starten met cholesterolverlagende medicatie. Er is een LDL-daling van minder dan 40 procent nodig om haar streefwaarde voor LDL-cholesterol (&lt; 2,6 </a:t>
            </a:r>
            <a:r>
              <a:rPr lang="nl-NL" sz="1200" i="0" kern="1200" dirty="0" err="1">
                <a:solidFill>
                  <a:schemeClr val="tx1"/>
                </a:solidFill>
                <a:effectLst/>
                <a:latin typeface="+mn-lt"/>
                <a:ea typeface="+mn-ea"/>
                <a:cs typeface="+mn-cs"/>
              </a:rPr>
              <a:t>mmol</a:t>
            </a:r>
            <a:r>
              <a:rPr lang="nl-NL" sz="1200" i="0" kern="1200" dirty="0">
                <a:solidFill>
                  <a:schemeClr val="tx1"/>
                </a:solidFill>
                <a:effectLst/>
                <a:latin typeface="+mn-lt"/>
                <a:ea typeface="+mn-ea"/>
                <a:cs typeface="+mn-cs"/>
              </a:rPr>
              <a:t>/l) te bereiken. De voorkeur gaat daarom uit naar eenmaal daags 10 mg </a:t>
            </a:r>
            <a:r>
              <a:rPr lang="nl-NL" sz="1200" i="0" kern="1200" dirty="0" err="1">
                <a:solidFill>
                  <a:schemeClr val="tx1"/>
                </a:solidFill>
                <a:effectLst/>
                <a:latin typeface="+mn-lt"/>
                <a:ea typeface="+mn-ea"/>
                <a:cs typeface="+mn-cs"/>
              </a:rPr>
              <a:t>atorvastatine</a:t>
            </a:r>
            <a:r>
              <a:rPr lang="nl-NL" sz="1200" i="0" kern="1200" dirty="0">
                <a:solidFill>
                  <a:schemeClr val="tx1"/>
                </a:solidFill>
                <a:effectLst/>
                <a:latin typeface="+mn-lt"/>
                <a:ea typeface="+mn-ea"/>
                <a:cs typeface="+mn-cs"/>
              </a:rPr>
              <a:t> (laagste kosten), 5 mg </a:t>
            </a:r>
            <a:r>
              <a:rPr lang="nl-NL" sz="1200" i="0" kern="1200" dirty="0" err="1">
                <a:solidFill>
                  <a:schemeClr val="tx1"/>
                </a:solidFill>
                <a:effectLst/>
                <a:latin typeface="+mn-lt"/>
                <a:ea typeface="+mn-ea"/>
                <a:cs typeface="+mn-cs"/>
              </a:rPr>
              <a:t>rosuvastatine</a:t>
            </a:r>
            <a:r>
              <a:rPr lang="nl-NL" sz="1200" i="0" kern="1200" dirty="0">
                <a:solidFill>
                  <a:schemeClr val="tx1"/>
                </a:solidFill>
                <a:effectLst/>
                <a:latin typeface="+mn-lt"/>
                <a:ea typeface="+mn-ea"/>
                <a:cs typeface="+mn-cs"/>
              </a:rPr>
              <a:t> of 40 mg simvastatine. </a:t>
            </a:r>
          </a:p>
          <a:p>
            <a:r>
              <a:rPr lang="nl-NL" sz="1200" i="0" kern="1200" dirty="0">
                <a:solidFill>
                  <a:schemeClr val="tx1"/>
                </a:solidFill>
                <a:effectLst/>
                <a:latin typeface="+mn-lt"/>
                <a:ea typeface="+mn-ea"/>
                <a:cs typeface="+mn-cs"/>
              </a:rPr>
              <a:t> </a:t>
            </a:r>
            <a:endParaRPr lang="nl-NL" sz="1200" i="1"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18</a:t>
            </a:fld>
            <a:endParaRPr lang="nl-NL"/>
          </a:p>
        </p:txBody>
      </p:sp>
    </p:spTree>
    <p:extLst>
      <p:ext uri="{BB962C8B-B14F-4D97-AF65-F5344CB8AC3E}">
        <p14:creationId xmlns:p14="http://schemas.microsoft.com/office/powerpoint/2010/main" val="331907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groepen hebben een vergelijkbaar bloeddrukverlagend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19</a:t>
            </a:fld>
            <a:endParaRPr lang="nl-NL"/>
          </a:p>
        </p:txBody>
      </p:sp>
    </p:spTree>
    <p:extLst>
      <p:ext uri="{BB962C8B-B14F-4D97-AF65-F5344CB8AC3E}">
        <p14:creationId xmlns:p14="http://schemas.microsoft.com/office/powerpoint/2010/main" val="17382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Volgens de NHG standaard wordt bij onvoldoende bloeddrukverlaging een middel uit een andere klasse toegevoegd. Indien er na het gebruik van drie verschillende middelen nog steeds onvoldoende effect is, wordt de dosering verhoogd. Hoe wordt dit in de praktijk toegepast?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20</a:t>
            </a:fld>
            <a:endParaRPr lang="nl-NL"/>
          </a:p>
        </p:txBody>
      </p:sp>
    </p:spTree>
    <p:extLst>
      <p:ext uri="{BB962C8B-B14F-4D97-AF65-F5344CB8AC3E}">
        <p14:creationId xmlns:p14="http://schemas.microsoft.com/office/powerpoint/2010/main" val="38412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 De NHG-Standaard </a:t>
            </a:r>
            <a:r>
              <a:rPr lang="nl-NL" sz="1200" i="1" kern="1200" dirty="0">
                <a:solidFill>
                  <a:schemeClr val="tx1"/>
                </a:solidFill>
                <a:effectLst/>
                <a:latin typeface="+mn-lt"/>
                <a:ea typeface="+mn-ea"/>
                <a:cs typeface="+mn-cs"/>
              </a:rPr>
              <a:t>Cardiovasculair risicomanagement</a:t>
            </a:r>
            <a:r>
              <a:rPr lang="nl-NL" sz="1200" kern="1200" dirty="0">
                <a:solidFill>
                  <a:schemeClr val="tx1"/>
                </a:solidFill>
                <a:effectLst/>
                <a:latin typeface="+mn-lt"/>
                <a:ea typeface="+mn-ea"/>
                <a:cs typeface="+mn-cs"/>
              </a:rPr>
              <a:t>  (2024) adviseert zowel vitale als kwetsbare ouderen om te stoppen met roken en dagelijks te bewegen conform de adviezen van de Gezondheidsraad.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effectiviteit van stoppen met roken en gewichtsreductie bij patiënten ouder dan 70 jaar is nog onbekend vanwege het ontbreken van geschikte studies. Omdat roken de belangrijkste risicofactor is voor hart- en vaatziekten (HVZ) en overlijden daaraan, stelt de NHG-Standaard dat leefstijladvies om te stoppen met roken - ongeacht leeftijd - belangrijk is. De waarde van dieet als enkelvoudige interventie voor gewichtsreductie is omstreden. </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3</a:t>
            </a:fld>
            <a:endParaRPr lang="nl-NL"/>
          </a:p>
        </p:txBody>
      </p:sp>
    </p:spTree>
    <p:extLst>
      <p:ext uri="{BB962C8B-B14F-4D97-AF65-F5344CB8AC3E}">
        <p14:creationId xmlns:p14="http://schemas.microsoft.com/office/powerpoint/2010/main" val="96183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NHG praktische handleiding</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21</a:t>
            </a:fld>
            <a:endParaRPr lang="nl-NL"/>
          </a:p>
        </p:txBody>
      </p:sp>
    </p:spTree>
    <p:extLst>
      <p:ext uri="{BB962C8B-B14F-4D97-AF65-F5344CB8AC3E}">
        <p14:creationId xmlns:p14="http://schemas.microsoft.com/office/powerpoint/2010/main" val="152675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22</a:t>
            </a:fld>
            <a:endParaRPr lang="nl-NL"/>
          </a:p>
        </p:txBody>
      </p:sp>
    </p:spTree>
    <p:extLst>
      <p:ext uri="{BB962C8B-B14F-4D97-AF65-F5344CB8AC3E}">
        <p14:creationId xmlns:p14="http://schemas.microsoft.com/office/powerpoint/2010/main" val="283246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 genereren door apotheker via het SFK</a:t>
            </a:r>
          </a:p>
          <a:p>
            <a:r>
              <a:rPr lang="nl-NL" dirty="0"/>
              <a:t>(dit is het voorbeeld van de </a:t>
            </a:r>
            <a:r>
              <a:rPr lang="nl-NL" dirty="0" err="1"/>
              <a:t>hamershof</a:t>
            </a:r>
            <a:r>
              <a:rPr lang="nl-NL" dirty="0"/>
              <a:t>)</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23</a:t>
            </a:fld>
            <a:endParaRPr lang="nl-NL"/>
          </a:p>
        </p:txBody>
      </p:sp>
    </p:spTree>
    <p:extLst>
      <p:ext uri="{BB962C8B-B14F-4D97-AF65-F5344CB8AC3E}">
        <p14:creationId xmlns:p14="http://schemas.microsoft.com/office/powerpoint/2010/main" val="185779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a:solidFill>
                  <a:schemeClr val="tx1"/>
                </a:solidFill>
                <a:effectLst/>
                <a:latin typeface="+mn-lt"/>
                <a:ea typeface="+mn-ea"/>
                <a:cs typeface="+mn-cs"/>
              </a:rPr>
              <a:t>De aanwijzingen voor kwetsbaarheid bij meneer Schoonebeek (polyfarmacie, hoge leeftijd, meerdere keren gevallen, minder mobiel en zelfredzaam en vergeetachtig) zijn een aanleiding om de medicamenteuze behandeling te heroverwegen. De bloeddrukverlagende behandeling kunt u – in overleg – continueren. U dient de behandeling wel aan te passen, want de diastolische bloeddruk is met de huidige medicamenteuze behandeling lager (65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dan de streefwaarde bij kwetsbare ouderen (≥ 70 </a:t>
            </a:r>
            <a:r>
              <a:rPr lang="nl-NL" sz="1200" i="0" kern="1200" dirty="0" err="1">
                <a:solidFill>
                  <a:schemeClr val="tx1"/>
                </a:solidFill>
                <a:effectLst/>
                <a:latin typeface="+mn-lt"/>
                <a:ea typeface="+mn-ea"/>
                <a:cs typeface="+mn-cs"/>
              </a:rPr>
              <a:t>mmHg</a:t>
            </a:r>
            <a:r>
              <a:rPr lang="nl-NL" sz="1200" i="0" kern="1200" dirty="0">
                <a:solidFill>
                  <a:schemeClr val="tx1"/>
                </a:solidFill>
                <a:effectLst/>
                <a:latin typeface="+mn-lt"/>
                <a:ea typeface="+mn-ea"/>
                <a:cs typeface="+mn-cs"/>
              </a:rPr>
              <a:t>). Bovendien kan de lage diastolische bloeddruk verklaren dat meneer Schoonebeek meerdere keren gevallen is. U kunt daarom proberen hydrochloorthiazide (voorkeur) of </a:t>
            </a:r>
            <a:r>
              <a:rPr lang="nl-NL" sz="1200" i="0" kern="1200" dirty="0" err="1">
                <a:solidFill>
                  <a:schemeClr val="tx1"/>
                </a:solidFill>
                <a:effectLst/>
                <a:latin typeface="+mn-lt"/>
                <a:ea typeface="+mn-ea"/>
                <a:cs typeface="+mn-cs"/>
              </a:rPr>
              <a:t>enalapril</a:t>
            </a:r>
            <a:r>
              <a:rPr lang="nl-NL" sz="1200" i="0" kern="1200" dirty="0">
                <a:solidFill>
                  <a:schemeClr val="tx1"/>
                </a:solidFill>
                <a:effectLst/>
                <a:latin typeface="+mn-lt"/>
                <a:ea typeface="+mn-ea"/>
                <a:cs typeface="+mn-cs"/>
              </a:rPr>
              <a:t> te stoppen. Blijf - ook na aanpassing van de behandeling - het optreden van eventuele bijwerkingen monitoren.  </a:t>
            </a:r>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 </a:t>
            </a:r>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Stop in overleg met meneer Schoonebeek de cholesterolverlagende medicatie, want bij kwetsbare ouderen zonder HVZ is weinig bewijs voor effectiviteit. Als meneer Schoonebeek bijwerkingen of problemen met de medicatie heeft, dan is dat een extra reden om de medicatie te stoppen. </a:t>
            </a:r>
            <a:endParaRPr lang="nl-NL" sz="1200" i="1"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24</a:t>
            </a:fld>
            <a:endParaRPr lang="nl-NL"/>
          </a:p>
        </p:txBody>
      </p:sp>
    </p:spTree>
    <p:extLst>
      <p:ext uri="{BB962C8B-B14F-4D97-AF65-F5344CB8AC3E}">
        <p14:creationId xmlns:p14="http://schemas.microsoft.com/office/powerpoint/2010/main" val="421817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a:solidFill>
                  <a:schemeClr val="tx1"/>
                </a:solidFill>
                <a:effectLst/>
                <a:latin typeface="+mn-lt"/>
                <a:ea typeface="+mn-ea"/>
                <a:cs typeface="+mn-cs"/>
              </a:rPr>
              <a:t>Als meneer Schoonebeek vanwege een eerder doorgemaakt myocardinfarct een zeer hoog risico op HVZ heeft, kunt u overwegen om de medicamenteuze behandeling te continueren. Beoordeel of eventuele bijwerkingen of de levensverwachting aanleiding geven om de medicamenteuze behandeling toch te stoppen. </a:t>
            </a:r>
          </a:p>
          <a:p>
            <a:r>
              <a:rPr lang="nl-NL" sz="1200" i="0" kern="1200" dirty="0">
                <a:solidFill>
                  <a:schemeClr val="tx1"/>
                </a:solidFill>
                <a:effectLst/>
                <a:latin typeface="+mn-lt"/>
                <a:ea typeface="+mn-ea"/>
                <a:cs typeface="+mn-cs"/>
              </a:rPr>
              <a:t> </a:t>
            </a:r>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Pas in ieder geval de bloeddrukverlagende behandeling aan, omdat de diastolische bloeddruk onder de streefwaarde ligt. U kunt bijvoorbeeld hydrochloorthiazide stoppen en alleen </a:t>
            </a:r>
            <a:r>
              <a:rPr lang="nl-NL" sz="1200" i="0" kern="1200" dirty="0" err="1">
                <a:solidFill>
                  <a:schemeClr val="tx1"/>
                </a:solidFill>
                <a:effectLst/>
                <a:latin typeface="+mn-lt"/>
                <a:ea typeface="+mn-ea"/>
                <a:cs typeface="+mn-cs"/>
              </a:rPr>
              <a:t>enalapril</a:t>
            </a:r>
            <a:r>
              <a:rPr lang="nl-NL" sz="1200" i="0" kern="1200" dirty="0">
                <a:solidFill>
                  <a:schemeClr val="tx1"/>
                </a:solidFill>
                <a:effectLst/>
                <a:latin typeface="+mn-lt"/>
                <a:ea typeface="+mn-ea"/>
                <a:cs typeface="+mn-cs"/>
              </a:rPr>
              <a:t> continueren, want bij een eerder doorgemaakt myocardinfarct heeft een ACE-remmer de voorkeur. Daarnaast kunt u - bij voldoende levensverwachting - overwegen de behandeling van verhoogd cholesterol te intensiveren, omdat de LDL-cholesterolwaarde (2,9 </a:t>
            </a:r>
            <a:r>
              <a:rPr lang="nl-NL" sz="1200" i="0" kern="1200" dirty="0" err="1">
                <a:solidFill>
                  <a:schemeClr val="tx1"/>
                </a:solidFill>
                <a:effectLst/>
                <a:latin typeface="+mn-lt"/>
                <a:ea typeface="+mn-ea"/>
                <a:cs typeface="+mn-cs"/>
              </a:rPr>
              <a:t>mmol</a:t>
            </a:r>
            <a:r>
              <a:rPr lang="nl-NL" sz="1200" i="0" kern="1200" dirty="0">
                <a:solidFill>
                  <a:schemeClr val="tx1"/>
                </a:solidFill>
                <a:effectLst/>
                <a:latin typeface="+mn-lt"/>
                <a:ea typeface="+mn-ea"/>
                <a:cs typeface="+mn-cs"/>
              </a:rPr>
              <a:t>/l) ondanks de behandeling boven de streefwaarde ligt (&lt; 2,6 </a:t>
            </a:r>
            <a:r>
              <a:rPr lang="nl-NL" sz="1200" i="0" kern="1200" dirty="0" err="1">
                <a:solidFill>
                  <a:schemeClr val="tx1"/>
                </a:solidFill>
                <a:effectLst/>
                <a:latin typeface="+mn-lt"/>
                <a:ea typeface="+mn-ea"/>
                <a:cs typeface="+mn-cs"/>
              </a:rPr>
              <a:t>mmol</a:t>
            </a:r>
            <a:r>
              <a:rPr lang="nl-NL" sz="1200" i="0" kern="1200" dirty="0">
                <a:solidFill>
                  <a:schemeClr val="tx1"/>
                </a:solidFill>
                <a:effectLst/>
                <a:latin typeface="+mn-lt"/>
                <a:ea typeface="+mn-ea"/>
                <a:cs typeface="+mn-cs"/>
              </a:rPr>
              <a:t>/l). U kunt bijvoorbeeld switchen naar eenmaal daags </a:t>
            </a:r>
            <a:r>
              <a:rPr lang="nl-NL" sz="1200" i="0" kern="1200" dirty="0" err="1">
                <a:solidFill>
                  <a:schemeClr val="tx1"/>
                </a:solidFill>
                <a:effectLst/>
                <a:latin typeface="+mn-lt"/>
                <a:ea typeface="+mn-ea"/>
                <a:cs typeface="+mn-cs"/>
              </a:rPr>
              <a:t>atorvastatine</a:t>
            </a:r>
            <a:r>
              <a:rPr lang="nl-NL" sz="1200" i="0" kern="1200" dirty="0">
                <a:solidFill>
                  <a:schemeClr val="tx1"/>
                </a:solidFill>
                <a:effectLst/>
                <a:latin typeface="+mn-lt"/>
                <a:ea typeface="+mn-ea"/>
                <a:cs typeface="+mn-cs"/>
              </a:rPr>
              <a:t> 10 mg en indien nodig na 3 maanden ophogen naar 20 mg. Neem in uw overweging mee dat meneer Schoonebeek vergeetachtig is, waardoor verwarring kan optreden bij het aanpassen van de medicatie.  </a:t>
            </a:r>
            <a:endParaRPr lang="nl-NL"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25</a:t>
            </a:fld>
            <a:endParaRPr lang="nl-NL"/>
          </a:p>
        </p:txBody>
      </p:sp>
    </p:spTree>
    <p:extLst>
      <p:ext uri="{BB962C8B-B14F-4D97-AF65-F5344CB8AC3E}">
        <p14:creationId xmlns:p14="http://schemas.microsoft.com/office/powerpoint/2010/main" val="262420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Bon: NHG standaard CVRM 2024</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26</a:t>
            </a:fld>
            <a:endParaRPr lang="nl-NL"/>
          </a:p>
        </p:txBody>
      </p:sp>
    </p:spTree>
    <p:extLst>
      <p:ext uri="{BB962C8B-B14F-4D97-AF65-F5344CB8AC3E}">
        <p14:creationId xmlns:p14="http://schemas.microsoft.com/office/powerpoint/2010/main" val="344384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Eerste vraag: kwetsbare of niet-kwetsbare oudere?</a:t>
            </a:r>
          </a:p>
          <a:p>
            <a:r>
              <a:rPr lang="nl-NL" b="0" dirty="0"/>
              <a:t>Tweede vraag: wel of geen HVZ?</a:t>
            </a:r>
          </a:p>
          <a:p>
            <a:r>
              <a:rPr lang="nl-NL" b="0" dirty="0" err="1"/>
              <a:t>Comorbiditeit</a:t>
            </a:r>
            <a:r>
              <a:rPr lang="nl-NL" b="0" dirty="0"/>
              <a:t> is relevant (</a:t>
            </a:r>
            <a:r>
              <a:rPr lang="nl-NL" b="0" dirty="0" err="1"/>
              <a:t>bijv</a:t>
            </a:r>
            <a:r>
              <a:rPr lang="nl-NL" b="0" dirty="0"/>
              <a:t> COPD, RA, </a:t>
            </a:r>
            <a:r>
              <a:rPr lang="nl-NL" b="0" dirty="0" err="1"/>
              <a:t>enz</a:t>
            </a:r>
            <a:r>
              <a:rPr lang="nl-NL" b="0" dirty="0"/>
              <a:t>)</a:t>
            </a:r>
          </a:p>
          <a:p>
            <a:endParaRPr lang="nl-NL" dirty="0"/>
          </a:p>
          <a:p>
            <a:r>
              <a:rPr lang="nl-NL" b="0" i="0" dirty="0">
                <a:solidFill>
                  <a:srgbClr val="373636"/>
                </a:solidFill>
                <a:effectLst/>
                <a:latin typeface="alegreya-sans"/>
              </a:rPr>
              <a:t>Met het ouder worden veranderen de structuur en de functie van de arteriële vaatwand, wat onder andere resulteert in vaatwandstijfheid en verminderde baroreflexfunctie.</a:t>
            </a:r>
            <a:r>
              <a:rPr lang="nl-NL" b="1" i="0" u="none" strike="noStrike" baseline="30000" dirty="0">
                <a:solidFill>
                  <a:srgbClr val="0087CD"/>
                </a:solidFill>
                <a:effectLst/>
                <a:latin typeface="alegreya-sans"/>
                <a:hlinkClick r:id="rId3" tooltip="Muller M, Smulders YM, De Leeuw PW, et al. Treatment of hypertension in the oldest old: a critical role for frailty? Hypertension 2014;63:433-41."/>
              </a:rPr>
              <a:t>458</a:t>
            </a:r>
            <a:r>
              <a:rPr lang="nl-NL" b="0" i="0" dirty="0">
                <a:solidFill>
                  <a:srgbClr val="373636"/>
                </a:solidFill>
                <a:effectLst/>
                <a:latin typeface="alegreya-sans"/>
              </a:rPr>
              <a:t> Het is aannemelijk dat </a:t>
            </a:r>
            <a:r>
              <a:rPr lang="nl-NL" dirty="0"/>
              <a:t>ouderen</a:t>
            </a:r>
            <a:r>
              <a:rPr lang="nl-NL" b="0" i="0" dirty="0">
                <a:solidFill>
                  <a:srgbClr val="373636"/>
                </a:solidFill>
                <a:effectLst/>
                <a:latin typeface="alegreya-sans"/>
              </a:rPr>
              <a:t> hun bloeddruk minder goed stabiel kunnen houden en daarnaast vatbaarder zijn voor lagere bloeddrukken door veranderde autoregulatie van vitale organen. </a:t>
            </a:r>
            <a:endParaRPr lang="nl-NL" sz="1200" b="0" i="0" u="none" strike="noStrike" baseline="0" dirty="0">
              <a:solidFill>
                <a:srgbClr val="000000"/>
              </a:solidFill>
              <a:effectLst/>
              <a:latin typeface="Calibri" panose="020F0502020204030204" pitchFamily="34" charset="0"/>
            </a:endParaRPr>
          </a:p>
          <a:p>
            <a:r>
              <a:rPr lang="nl-NL" b="0" i="0" dirty="0">
                <a:solidFill>
                  <a:srgbClr val="373636"/>
                </a:solidFill>
                <a:effectLst/>
                <a:latin typeface="alegreya-sans"/>
              </a:rPr>
              <a:t>Bij </a:t>
            </a:r>
            <a:r>
              <a:rPr lang="nl-NL" dirty="0"/>
              <a:t>ouderen</a:t>
            </a:r>
            <a:r>
              <a:rPr lang="nl-NL" b="0" i="0" dirty="0">
                <a:solidFill>
                  <a:srgbClr val="373636"/>
                </a:solidFill>
                <a:effectLst/>
                <a:latin typeface="alegreya-sans"/>
              </a:rPr>
              <a:t> treden meer bijwerkingen van medicatie op, waardoor de balans van voor- en nadelen van preventieve behandeling ongunstig kan uitvallen. </a:t>
            </a: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27</a:t>
            </a:fld>
            <a:endParaRPr lang="nl-NL"/>
          </a:p>
        </p:txBody>
      </p:sp>
    </p:spTree>
    <p:extLst>
      <p:ext uri="{BB962C8B-B14F-4D97-AF65-F5344CB8AC3E}">
        <p14:creationId xmlns:p14="http://schemas.microsoft.com/office/powerpoint/2010/main" val="191283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baseline="0" dirty="0">
                <a:solidFill>
                  <a:srgbClr val="000000"/>
                </a:solidFill>
              </a:rPr>
              <a:t>Voor </a:t>
            </a:r>
            <a:r>
              <a:rPr lang="nl-NL" b="0" i="0" u="none" strike="noStrike" baseline="0" dirty="0" err="1">
                <a:solidFill>
                  <a:srgbClr val="000000"/>
                </a:solidFill>
              </a:rPr>
              <a:t>antihypertensieve</a:t>
            </a:r>
            <a:r>
              <a:rPr lang="nl-NL" b="0" i="0" u="none" strike="noStrike" baseline="0" dirty="0">
                <a:solidFill>
                  <a:srgbClr val="000000"/>
                </a:solidFill>
              </a:rPr>
              <a:t> therapie is het bewijs voor effectiviteit sterker dan voor statines. Maar ook hier geldt dat ouderen grotendeels ontbraken in de grote klinische trials, zodat terughoudendheid is aangewezen</a:t>
            </a:r>
          </a:p>
          <a:p>
            <a:r>
              <a:rPr lang="nl-NL" b="0" i="0" u="none" strike="noStrike" baseline="0" dirty="0">
                <a:solidFill>
                  <a:srgbClr val="000000"/>
                </a:solidFill>
              </a:rPr>
              <a:t>NB: weinig bewijs ≠ het is bewezen niet effectief! Weinig bewijs betekent: er is weinig onderzoek naar gedaan, dus effectiviteit is onbekend.</a:t>
            </a:r>
            <a:endParaRPr lang="nl-NL" dirty="0"/>
          </a:p>
          <a:p>
            <a:endParaRPr lang="nl-NL" dirty="0"/>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28</a:t>
            </a:fld>
            <a:endParaRPr lang="nl-NL"/>
          </a:p>
        </p:txBody>
      </p:sp>
    </p:spTree>
    <p:extLst>
      <p:ext uri="{BB962C8B-B14F-4D97-AF65-F5344CB8AC3E}">
        <p14:creationId xmlns:p14="http://schemas.microsoft.com/office/powerpoint/2010/main" val="4219928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baseline="0" dirty="0">
                <a:solidFill>
                  <a:srgbClr val="000000"/>
                </a:solidFill>
                <a:latin typeface="Calibri" panose="020F0502020204030204" pitchFamily="34" charset="0"/>
              </a:rPr>
              <a:t>Bron: Feiten in de multidisciplinaire richtlijn CVRM </a:t>
            </a:r>
          </a:p>
          <a:p>
            <a:r>
              <a:rPr lang="nl-NL" sz="1200" b="1" i="0" u="none" strike="noStrike" baseline="0" dirty="0">
                <a:solidFill>
                  <a:srgbClr val="000000"/>
                </a:solidFill>
                <a:latin typeface="Calibri" panose="020F0502020204030204" pitchFamily="34" charset="0"/>
              </a:rPr>
              <a:t>Standaard verlagen van de Bloeddrukmedicatie bij een diastolische BD &lt; 70 hoeft niet. De associatie met een hoger mortaliteitsrisico komt waarschijnlijk door de hoge polsdruk (SBP-DBP) zelf als risicofactor en NIET door de behandeling van de bloeddruk.</a:t>
            </a:r>
          </a:p>
          <a:p>
            <a:endParaRPr lang="nl-NL" sz="1200" b="0" i="0" u="none" strike="noStrike" baseline="0" dirty="0">
              <a:solidFill>
                <a:srgbClr val="000000"/>
              </a:solidFill>
              <a:latin typeface="Calibri" panose="020F0502020204030204" pitchFamily="34" charset="0"/>
            </a:endParaRPr>
          </a:p>
          <a:p>
            <a:r>
              <a:rPr lang="nl-NL" sz="1200" b="0" i="0" u="none" strike="noStrike" baseline="0" dirty="0">
                <a:solidFill>
                  <a:srgbClr val="000000"/>
                </a:solidFill>
                <a:latin typeface="Calibri" panose="020F0502020204030204" pitchFamily="34" charset="0"/>
              </a:rPr>
              <a:t>Het is aangetoond dat een lage diastolische bloeddruk geassocieerd is met het risico op cardiovasculaire morbiditeit en mortaliteit bij patiënten met hart- en vaatziekte van 65 jaar en ouder. Echter, er zijn geen studies die deze resultaten hebben aangetoond bij (kwetsbare) ouderen van 70 jaar en ouder. Wel blijkt uit observationele studies bij kwetsbare ouderen dat een lage (diastolische) bloeddruk geassocieerd is met een verhoogd mortaliteitsrisico (van Bemmel, 2006) en aan verminderde functie (Muller, 2013; Muller, 2014; </a:t>
            </a:r>
            <a:r>
              <a:rPr lang="nl-NL" sz="1200" b="0" i="0" u="none" strike="noStrike" baseline="0" dirty="0" err="1">
                <a:solidFill>
                  <a:srgbClr val="000000"/>
                </a:solidFill>
                <a:latin typeface="Calibri" panose="020F0502020204030204" pitchFamily="34" charset="0"/>
              </a:rPr>
              <a:t>Sabayan</a:t>
            </a:r>
            <a:r>
              <a:rPr lang="nl-NL" sz="1200" b="0" i="0" u="none" strike="noStrike" baseline="0" dirty="0">
                <a:solidFill>
                  <a:srgbClr val="000000"/>
                </a:solidFill>
                <a:latin typeface="Calibri" panose="020F0502020204030204" pitchFamily="34" charset="0"/>
              </a:rPr>
              <a:t>, 2012). Verscheidene met name observationele studies hebben laten zien dat een diastolische bloeddruk onder de 60 tot 70 </a:t>
            </a:r>
            <a:r>
              <a:rPr lang="nl-NL" sz="1200" b="0" i="0" u="none" strike="noStrike" baseline="0" dirty="0" err="1">
                <a:solidFill>
                  <a:srgbClr val="000000"/>
                </a:solidFill>
                <a:latin typeface="Calibri" panose="020F0502020204030204" pitchFamily="34" charset="0"/>
              </a:rPr>
              <a:t>mmHg</a:t>
            </a:r>
            <a:r>
              <a:rPr lang="nl-NL" sz="1200" b="0" i="0" u="none" strike="noStrike" baseline="0" dirty="0">
                <a:solidFill>
                  <a:srgbClr val="000000"/>
                </a:solidFill>
                <a:latin typeface="Calibri" panose="020F0502020204030204" pitchFamily="34" charset="0"/>
              </a:rPr>
              <a:t> is geassocieerd met een hoger mortaliteitsrisico (Post-Hospers, 2015) en een hoger risico op cardiale events (</a:t>
            </a:r>
            <a:r>
              <a:rPr lang="nl-NL" sz="1200" b="0" i="0" u="none" strike="noStrike" baseline="0" dirty="0" err="1">
                <a:solidFill>
                  <a:srgbClr val="000000"/>
                </a:solidFill>
                <a:latin typeface="Calibri" panose="020F0502020204030204" pitchFamily="34" charset="0"/>
              </a:rPr>
              <a:t>McEvoy</a:t>
            </a:r>
            <a:r>
              <a:rPr lang="nl-NL" sz="1200" b="0" i="0" u="none" strike="noStrike" baseline="0" dirty="0">
                <a:solidFill>
                  <a:srgbClr val="000000"/>
                </a:solidFill>
                <a:latin typeface="Calibri" panose="020F0502020204030204" pitchFamily="34" charset="0"/>
              </a:rPr>
              <a:t>, 2016; </a:t>
            </a:r>
            <a:r>
              <a:rPr lang="nl-NL" sz="1200" b="0" i="0" u="none" strike="noStrike" baseline="0" dirty="0" err="1">
                <a:solidFill>
                  <a:srgbClr val="000000"/>
                </a:solidFill>
                <a:latin typeface="Calibri" panose="020F0502020204030204" pitchFamily="34" charset="0"/>
              </a:rPr>
              <a:t>Messerli</a:t>
            </a:r>
            <a:r>
              <a:rPr lang="nl-NL" sz="1200" b="0" i="0" u="none" strike="noStrike" baseline="0" dirty="0">
                <a:solidFill>
                  <a:srgbClr val="000000"/>
                </a:solidFill>
                <a:latin typeface="Calibri" panose="020F0502020204030204" pitchFamily="34" charset="0"/>
              </a:rPr>
              <a:t>, 2006). Er zijn aanwijzingen dat dit komt door de hoge polsdruk zelf als risicofactor en niet zozeer door bloeddruk behandeling (Franklin, 2015; Kalkman, 2017). </a:t>
            </a:r>
          </a:p>
          <a:p>
            <a:r>
              <a:rPr lang="nl-NL" sz="1200" b="0" i="0" u="none" strike="noStrike" baseline="0" dirty="0">
                <a:solidFill>
                  <a:srgbClr val="000000"/>
                </a:solidFill>
                <a:latin typeface="Calibri" panose="020F0502020204030204" pitchFamily="34" charset="0"/>
              </a:rPr>
              <a:t>In deze observationele studies is vaak sprake van </a:t>
            </a:r>
            <a:r>
              <a:rPr lang="nl-NL" sz="1200" b="0" i="0" u="none" strike="noStrike" baseline="0" dirty="0" err="1">
                <a:solidFill>
                  <a:srgbClr val="000000"/>
                </a:solidFill>
                <a:latin typeface="Calibri" panose="020F0502020204030204" pitchFamily="34" charset="0"/>
              </a:rPr>
              <a:t>confounding</a:t>
            </a:r>
            <a:r>
              <a:rPr lang="nl-NL" sz="1200" b="0" i="0" u="none" strike="noStrike" baseline="0" dirty="0">
                <a:solidFill>
                  <a:srgbClr val="000000"/>
                </a:solidFill>
                <a:latin typeface="Calibri" panose="020F0502020204030204" pitchFamily="34" charset="0"/>
              </a:rPr>
              <a:t> </a:t>
            </a:r>
            <a:r>
              <a:rPr lang="nl-NL" sz="1200" b="0" i="0" u="none" strike="noStrike" baseline="0" dirty="0" err="1">
                <a:solidFill>
                  <a:srgbClr val="000000"/>
                </a:solidFill>
                <a:latin typeface="Calibri" panose="020F0502020204030204" pitchFamily="34" charset="0"/>
              </a:rPr>
              <a:t>by</a:t>
            </a:r>
            <a:r>
              <a:rPr lang="nl-NL" sz="1200" b="0" i="0" u="none" strike="noStrike" baseline="0" dirty="0">
                <a:solidFill>
                  <a:srgbClr val="000000"/>
                </a:solidFill>
                <a:latin typeface="Calibri" panose="020F0502020204030204" pitchFamily="34" charset="0"/>
              </a:rPr>
              <a:t> </a:t>
            </a:r>
            <a:r>
              <a:rPr lang="nl-NL" sz="1200" b="0" i="0" u="none" strike="noStrike" baseline="0" dirty="0" err="1">
                <a:solidFill>
                  <a:srgbClr val="000000"/>
                </a:solidFill>
                <a:latin typeface="Calibri" panose="020F0502020204030204" pitchFamily="34" charset="0"/>
              </a:rPr>
              <a:t>indication</a:t>
            </a:r>
            <a:r>
              <a:rPr lang="nl-NL" sz="1200" b="0" i="0" u="none" strike="noStrike" baseline="0" dirty="0">
                <a:solidFill>
                  <a:srgbClr val="000000"/>
                </a:solidFill>
                <a:latin typeface="Calibri" panose="020F0502020204030204" pitchFamily="34" charset="0"/>
              </a:rPr>
              <a:t>, waardoor mogelijk een hoge mortaliteit wordt geregistreerd. In ieder geval zijn gerandomiseerde, gecontroleerde trials nodig om het effect van bloeddrukbehandeling te onderzoeken</a:t>
            </a:r>
          </a:p>
          <a:p>
            <a:endParaRPr lang="nl-NL" sz="1200" b="0" i="0" u="none" strike="noStrike" baseline="0" dirty="0">
              <a:solidFill>
                <a:srgbClr val="000000"/>
              </a:solidFill>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29</a:t>
            </a:fld>
            <a:endParaRPr lang="nl-NL"/>
          </a:p>
        </p:txBody>
      </p:sp>
    </p:spTree>
    <p:extLst>
      <p:ext uri="{BB962C8B-B14F-4D97-AF65-F5344CB8AC3E}">
        <p14:creationId xmlns:p14="http://schemas.microsoft.com/office/powerpoint/2010/main" val="18189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i="0" u="none" strike="noStrike" baseline="0" dirty="0">
                <a:solidFill>
                  <a:srgbClr val="000000"/>
                </a:solidFill>
                <a:latin typeface="Calibri" panose="020F0502020204030204" pitchFamily="34" charset="0"/>
              </a:rPr>
              <a:t>Bron: Feiten in de multidisciplinaire richtlijn CVRM </a:t>
            </a:r>
          </a:p>
          <a:p>
            <a:pPr algn="l">
              <a:buFont typeface="Arial" panose="020B0604020202020204" pitchFamily="34" charset="0"/>
              <a:buNone/>
            </a:pPr>
            <a:endParaRPr lang="nl-NL" b="0" i="0" dirty="0">
              <a:solidFill>
                <a:srgbClr val="373636"/>
              </a:solidFill>
              <a:effectLst/>
              <a:latin typeface="alegreya-sans"/>
            </a:endParaRPr>
          </a:p>
          <a:p>
            <a:pPr algn="l">
              <a:buFont typeface="Arial" panose="020B0604020202020204" pitchFamily="34" charset="0"/>
              <a:buChar char="•"/>
            </a:pPr>
            <a:r>
              <a:rPr lang="nl-NL" b="0" i="0" dirty="0">
                <a:solidFill>
                  <a:srgbClr val="373636"/>
                </a:solidFill>
                <a:effectLst/>
                <a:latin typeface="alegreya-sans"/>
              </a:rPr>
              <a:t>Overweeg het aanbieden van </a:t>
            </a:r>
            <a:r>
              <a:rPr lang="nl-NL" b="0" i="0" dirty="0" err="1">
                <a:solidFill>
                  <a:srgbClr val="373636"/>
                </a:solidFill>
                <a:effectLst/>
                <a:latin typeface="alegreya-sans"/>
              </a:rPr>
              <a:t>lipidenverlagende</a:t>
            </a:r>
            <a:r>
              <a:rPr lang="nl-NL" b="0" i="0" dirty="0">
                <a:solidFill>
                  <a:srgbClr val="373636"/>
                </a:solidFill>
                <a:effectLst/>
                <a:latin typeface="alegreya-sans"/>
              </a:rPr>
              <a:t> medicatie </a:t>
            </a:r>
            <a:r>
              <a:rPr lang="nl-NL" b="1" i="0" dirty="0">
                <a:solidFill>
                  <a:srgbClr val="373636"/>
                </a:solidFill>
                <a:effectLst/>
                <a:latin typeface="alegreya-sans"/>
              </a:rPr>
              <a:t>aan vitale ouderen zonder hart- en vaatziekten </a:t>
            </a:r>
            <a:r>
              <a:rPr lang="nl-NL" b="0" i="0" dirty="0">
                <a:solidFill>
                  <a:srgbClr val="373636"/>
                </a:solidFill>
                <a:effectLst/>
                <a:latin typeface="alegreya-sans"/>
              </a:rPr>
              <a:t>alleen met een voldoende hoog geschat resterende levensverwachting en een hoog geschat risico op een vasculair event. Streef naar een LDL-C &lt; 2,6 </a:t>
            </a:r>
            <a:r>
              <a:rPr lang="nl-NL" b="0" i="0" dirty="0" err="1">
                <a:solidFill>
                  <a:srgbClr val="373636"/>
                </a:solidFill>
                <a:effectLst/>
                <a:latin typeface="alegreya-sans"/>
              </a:rPr>
              <a:t>mmol</a:t>
            </a:r>
            <a:r>
              <a:rPr lang="nl-NL" b="0" i="0" dirty="0">
                <a:solidFill>
                  <a:srgbClr val="373636"/>
                </a:solidFill>
                <a:effectLst/>
                <a:latin typeface="alegreya-sans"/>
              </a:rPr>
              <a:t>/L. </a:t>
            </a:r>
          </a:p>
          <a:p>
            <a:pPr algn="l">
              <a:buFont typeface="Arial" panose="020B0604020202020204" pitchFamily="34" charset="0"/>
              <a:buChar char="•"/>
            </a:pPr>
            <a:r>
              <a:rPr lang="nl-NL" b="0" i="0" dirty="0">
                <a:solidFill>
                  <a:srgbClr val="373636"/>
                </a:solidFill>
                <a:effectLst/>
                <a:latin typeface="alegreya-sans"/>
              </a:rPr>
              <a:t>Bijvoorbeeld: geschat met SCORE2-OP óf door de aanwezigheid van ernstige risicofactoren (zoals diabetes, een zeer hoog cholesterol (TC &gt; 8 </a:t>
            </a:r>
            <a:r>
              <a:rPr lang="nl-NL" b="0" i="0" dirty="0" err="1">
                <a:solidFill>
                  <a:srgbClr val="373636"/>
                </a:solidFill>
                <a:effectLst/>
                <a:latin typeface="alegreya-sans"/>
              </a:rPr>
              <a:t>mmol</a:t>
            </a:r>
            <a:r>
              <a:rPr lang="nl-NL" b="0" i="0" dirty="0">
                <a:solidFill>
                  <a:srgbClr val="373636"/>
                </a:solidFill>
                <a:effectLst/>
                <a:latin typeface="alegreya-sans"/>
              </a:rPr>
              <a:t>/L) of een zeer hoge bloeddruk (≥ 180/110 </a:t>
            </a:r>
            <a:r>
              <a:rPr lang="nl-NL" b="0" i="0" dirty="0" err="1">
                <a:solidFill>
                  <a:srgbClr val="373636"/>
                </a:solidFill>
                <a:effectLst/>
                <a:latin typeface="alegreya-sans"/>
              </a:rPr>
              <a:t>mmHg</a:t>
            </a:r>
            <a:r>
              <a:rPr lang="nl-NL" b="0" i="0" dirty="0">
                <a:solidFill>
                  <a:srgbClr val="373636"/>
                </a:solidFill>
                <a:effectLst/>
                <a:latin typeface="alegreya-sans"/>
              </a:rPr>
              <a:t>)).</a:t>
            </a:r>
            <a:endParaRPr lang="nl-NL" dirty="0"/>
          </a:p>
        </p:txBody>
      </p:sp>
      <p:sp>
        <p:nvSpPr>
          <p:cNvPr id="4" name="Tijdelijke aanduiding voor dianummer 3"/>
          <p:cNvSpPr>
            <a:spLocks noGrp="1"/>
          </p:cNvSpPr>
          <p:nvPr>
            <p:ph type="sldNum" sz="quarter" idx="5"/>
          </p:nvPr>
        </p:nvSpPr>
        <p:spPr/>
        <p:txBody>
          <a:bodyPr/>
          <a:lstStyle/>
          <a:p>
            <a:fld id="{8A9E3677-036F-4B59-AC58-0BF8CE2F68C6}" type="slidenum">
              <a:rPr lang="nl-NL" smtClean="0"/>
              <a:t>30</a:t>
            </a:fld>
            <a:endParaRPr lang="nl-NL"/>
          </a:p>
        </p:txBody>
      </p:sp>
    </p:spTree>
    <p:extLst>
      <p:ext uri="{BB962C8B-B14F-4D97-AF65-F5344CB8AC3E}">
        <p14:creationId xmlns:p14="http://schemas.microsoft.com/office/powerpoint/2010/main" val="5614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 Voor personen van 70 jaar of ouder geldt een optimale BMI van 22 tot 28 kg/m</a:t>
            </a:r>
            <a:r>
              <a:rPr lang="nl-NL" sz="1200" kern="1200" baseline="30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 De optimale BMI-streefwaarde is voor ouderen hoger dan de streefwaarden van 20 tot 25 kg/m</a:t>
            </a:r>
            <a:r>
              <a:rPr lang="nl-NL" sz="1200" kern="1200" baseline="30000" dirty="0">
                <a:solidFill>
                  <a:schemeClr val="tx1"/>
                </a:solidFill>
                <a:effectLst/>
                <a:latin typeface="+mn-lt"/>
                <a:ea typeface="+mn-ea"/>
                <a:cs typeface="+mn-cs"/>
              </a:rPr>
              <a:t>2</a:t>
            </a:r>
            <a:r>
              <a:rPr lang="nl-NL" sz="1200" kern="1200" dirty="0">
                <a:solidFill>
                  <a:schemeClr val="tx1"/>
                </a:solidFill>
                <a:effectLst/>
                <a:latin typeface="+mn-lt"/>
                <a:ea typeface="+mn-ea"/>
                <a:cs typeface="+mn-cs"/>
              </a:rPr>
              <a:t> die gelden voor personen jonger dan 70 jaar. Bij het ouder worden verliezen we namelijk spier- en botmassa, terwijl het vetweefsel minder afneemt. In de dagelijkse praktijk is meting van de BMI voldoende, aangezien dit eenvoudiger te meten en minder gevoelig voor variatie is dan de middelomtrek.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a:t>
            </a:fld>
            <a:endParaRPr lang="nl-NL"/>
          </a:p>
        </p:txBody>
      </p:sp>
    </p:spTree>
    <p:extLst>
      <p:ext uri="{BB962C8B-B14F-4D97-AF65-F5344CB8AC3E}">
        <p14:creationId xmlns:p14="http://schemas.microsoft.com/office/powerpoint/2010/main" val="183636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kennisdocument bloeddrukverlagende middelen, MDR Polyfarmacie</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31</a:t>
            </a:fld>
            <a:endParaRPr lang="nl-NL"/>
          </a:p>
        </p:txBody>
      </p:sp>
    </p:spTree>
    <p:extLst>
      <p:ext uri="{BB962C8B-B14F-4D97-AF65-F5344CB8AC3E}">
        <p14:creationId xmlns:p14="http://schemas.microsoft.com/office/powerpoint/2010/main" val="179034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DANTE studie: </a:t>
            </a:r>
            <a:r>
              <a:rPr lang="nl-NL" sz="1800" kern="100" dirty="0">
                <a:effectLst/>
                <a:latin typeface="Aptos" panose="020B0004020202020204" pitchFamily="34" charset="0"/>
                <a:ea typeface="Aptos" panose="020B0004020202020204" pitchFamily="34" charset="0"/>
                <a:cs typeface="Arial" panose="020B0604020202020204" pitchFamily="34" charset="0"/>
              </a:rPr>
              <a:t>Ouderen 75 </a:t>
            </a:r>
            <a:r>
              <a:rPr lang="nl-NL" sz="1800" kern="100" dirty="0" err="1">
                <a:effectLst/>
                <a:latin typeface="Aptos" panose="020B0004020202020204" pitchFamily="34" charset="0"/>
                <a:ea typeface="Aptos" panose="020B0004020202020204" pitchFamily="34" charset="0"/>
                <a:cs typeface="Arial" panose="020B0604020202020204" pitchFamily="34" charset="0"/>
              </a:rPr>
              <a:t>jr</a:t>
            </a:r>
            <a:r>
              <a:rPr lang="nl-NL" sz="1800" kern="100" dirty="0">
                <a:effectLst/>
                <a:latin typeface="Aptos" panose="020B0004020202020204" pitchFamily="34" charset="0"/>
                <a:ea typeface="Aptos" panose="020B0004020202020204" pitchFamily="34" charset="0"/>
                <a:cs typeface="Arial" panose="020B0604020202020204" pitchFamily="34" charset="0"/>
              </a:rPr>
              <a:t>, milde </a:t>
            </a:r>
            <a:r>
              <a:rPr lang="nl-NL" sz="1800" kern="100" dirty="0" err="1">
                <a:effectLst/>
                <a:latin typeface="Aptos" panose="020B0004020202020204" pitchFamily="34" charset="0"/>
                <a:ea typeface="Aptos" panose="020B0004020202020204" pitchFamily="34" charset="0"/>
                <a:cs typeface="Arial" panose="020B0604020202020204" pitchFamily="34" charset="0"/>
              </a:rPr>
              <a:t>cogn</a:t>
            </a:r>
            <a:r>
              <a:rPr lang="nl-NL" sz="1800" kern="100" dirty="0">
                <a:effectLst/>
                <a:latin typeface="Aptos" panose="020B0004020202020204" pitchFamily="34" charset="0"/>
                <a:ea typeface="Aptos" panose="020B0004020202020204" pitchFamily="34" charset="0"/>
                <a:cs typeface="Arial" panose="020B0604020202020204" pitchFamily="34" charset="0"/>
              </a:rPr>
              <a:t> beperking, helft antihypertensiva gestaakt, RR mocht max 20 </a:t>
            </a:r>
            <a:r>
              <a:rPr lang="nl-NL" sz="1800" kern="100" dirty="0" err="1">
                <a:effectLst/>
                <a:latin typeface="Aptos" panose="020B0004020202020204" pitchFamily="34" charset="0"/>
                <a:ea typeface="Aptos" panose="020B0004020202020204" pitchFamily="34" charset="0"/>
                <a:cs typeface="Arial" panose="020B0604020202020204" pitchFamily="34" charset="0"/>
              </a:rPr>
              <a:t>mmHg</a:t>
            </a:r>
            <a:r>
              <a:rPr lang="nl-NL" sz="1800" kern="100" dirty="0">
                <a:effectLst/>
                <a:latin typeface="Aptos" panose="020B0004020202020204" pitchFamily="34" charset="0"/>
                <a:ea typeface="Aptos" panose="020B0004020202020204" pitchFamily="34" charset="0"/>
                <a:cs typeface="Arial" panose="020B0604020202020204" pitchFamily="34" charset="0"/>
              </a:rPr>
              <a:t> stijgen. Geen verbetering of verslechtering </a:t>
            </a:r>
            <a:r>
              <a:rPr lang="nl-NL" sz="1800" kern="100" dirty="0" err="1">
                <a:effectLst/>
                <a:latin typeface="Aptos" panose="020B0004020202020204" pitchFamily="34" charset="0"/>
                <a:ea typeface="Aptos" panose="020B0004020202020204" pitchFamily="34" charset="0"/>
                <a:cs typeface="Arial" panose="020B0604020202020204" pitchFamily="34" charset="0"/>
              </a:rPr>
              <a:t>cogn</a:t>
            </a:r>
            <a:r>
              <a:rPr lang="nl-NL" sz="1800" kern="100" dirty="0">
                <a:effectLst/>
                <a:latin typeface="Aptos" panose="020B0004020202020204" pitchFamily="34" charset="0"/>
                <a:ea typeface="Aptos" panose="020B0004020202020204" pitchFamily="34" charset="0"/>
                <a:cs typeface="Arial" panose="020B0604020202020204" pitchFamily="34" charset="0"/>
              </a:rPr>
              <a:t> verbetering &lt; 16 </a:t>
            </a:r>
            <a:r>
              <a:rPr lang="nl-NL" sz="1800" kern="100" dirty="0" err="1">
                <a:effectLst/>
                <a:latin typeface="Aptos" panose="020B0004020202020204" pitchFamily="34" charset="0"/>
                <a:ea typeface="Aptos" panose="020B0004020202020204" pitchFamily="34" charset="0"/>
                <a:cs typeface="Arial" panose="020B0604020202020204" pitchFamily="34" charset="0"/>
              </a:rPr>
              <a:t>wk</a:t>
            </a:r>
            <a:endParaRPr lang="nl-NL" sz="1800" kern="100" dirty="0">
              <a:effectLst/>
              <a:latin typeface="Aptos" panose="020B0004020202020204" pitchFamily="34" charset="0"/>
              <a:ea typeface="Aptos" panose="020B0004020202020204" pitchFamily="34" charset="0"/>
              <a:cs typeface="Arial" panose="020B0604020202020204" pitchFamily="34"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a:t>
            </a:r>
            <a:r>
              <a:rPr lang="nl-NL" baseline="30000" dirty="0"/>
              <a:t>e</a:t>
            </a:r>
            <a:r>
              <a:rPr lang="nl-NL" dirty="0"/>
              <a:t> studie uit SPRINT studie: </a:t>
            </a:r>
            <a:r>
              <a:rPr lang="nl-NL" sz="1800" kern="100" dirty="0">
                <a:effectLst/>
                <a:latin typeface="Aptos" panose="020B0004020202020204" pitchFamily="34" charset="0"/>
                <a:ea typeface="Aptos" panose="020B0004020202020204" pitchFamily="34" charset="0"/>
                <a:cs typeface="Arial" panose="020B0604020202020204" pitchFamily="34" charset="0"/>
              </a:rPr>
              <a:t>bij intensieve RR verlaging -&gt; daling incidentie dementie (significant) bij kwetsbare ouderen. (maar verpleeghuispopulatie niet onderzocht)</a:t>
            </a:r>
          </a:p>
          <a:p>
            <a:endParaRPr lang="nl-NL" dirty="0"/>
          </a:p>
          <a:p>
            <a:r>
              <a:rPr lang="nl-NL" dirty="0"/>
              <a:t>DANTON studie: voortijdig gestaakt omdat stoppen met antihypertensiva bij verpleeghuisbewoners leidde tot hogere mortaliteit.</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32</a:t>
            </a:fld>
            <a:endParaRPr lang="nl-NL"/>
          </a:p>
        </p:txBody>
      </p:sp>
    </p:spTree>
    <p:extLst>
      <p:ext uri="{BB962C8B-B14F-4D97-AF65-F5344CB8AC3E}">
        <p14:creationId xmlns:p14="http://schemas.microsoft.com/office/powerpoint/2010/main" val="593229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NTVG 17 mrt 2023, </a:t>
            </a:r>
          </a:p>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33</a:t>
            </a:fld>
            <a:endParaRPr lang="nl-NL"/>
          </a:p>
        </p:txBody>
      </p:sp>
    </p:spTree>
    <p:extLst>
      <p:ext uri="{BB962C8B-B14F-4D97-AF65-F5344CB8AC3E}">
        <p14:creationId xmlns:p14="http://schemas.microsoft.com/office/powerpoint/2010/main" val="4202779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Betablokker</a:t>
            </a:r>
            <a:r>
              <a:rPr lang="nl-NL" dirty="0"/>
              <a:t>: Altijd geleidelijk (per week halveren) afbouwen!</a:t>
            </a:r>
          </a:p>
          <a:p>
            <a:r>
              <a:rPr lang="nl-NL" dirty="0"/>
              <a:t>Bouw max 1 middel tegelijk af.</a:t>
            </a:r>
          </a:p>
          <a:p>
            <a:r>
              <a:rPr lang="nl-NL" dirty="0"/>
              <a:t>Behoud zoveel mogelijk langwerkende middelen (lange T1/2, </a:t>
            </a:r>
            <a:r>
              <a:rPr lang="nl-NL" dirty="0" err="1"/>
              <a:t>retard</a:t>
            </a:r>
            <a:r>
              <a:rPr lang="nl-NL" dirty="0"/>
              <a:t>, </a:t>
            </a:r>
            <a:r>
              <a:rPr lang="nl-NL" dirty="0" err="1"/>
              <a:t>mga</a:t>
            </a:r>
            <a:r>
              <a:rPr lang="nl-NL" dirty="0"/>
              <a:t>), en 1x daagse dosering.</a:t>
            </a:r>
          </a:p>
          <a:p>
            <a:endParaRPr lang="nl-NL" dirty="0"/>
          </a:p>
          <a:p>
            <a:r>
              <a:rPr lang="nl-NL" dirty="0"/>
              <a:t>HF = hartfalen; AF = atriumfibrilleren; MI = myocardinfarct; CNS = chronische </a:t>
            </a:r>
            <a:r>
              <a:rPr lang="nl-NL" dirty="0" err="1"/>
              <a:t>nierschade</a:t>
            </a:r>
            <a:r>
              <a:rPr lang="nl-NL" dirty="0"/>
              <a:t>; AP = angina pectoris</a:t>
            </a:r>
          </a:p>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35</a:t>
            </a:fld>
            <a:endParaRPr lang="nl-NL"/>
          </a:p>
        </p:txBody>
      </p:sp>
    </p:spTree>
    <p:extLst>
      <p:ext uri="{BB962C8B-B14F-4D97-AF65-F5344CB8AC3E}">
        <p14:creationId xmlns:p14="http://schemas.microsoft.com/office/powerpoint/2010/main" val="1619456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NNT = </a:t>
            </a:r>
            <a:r>
              <a:rPr lang="nl-NL" dirty="0" err="1"/>
              <a:t>number</a:t>
            </a:r>
            <a:r>
              <a:rPr lang="nl-NL" dirty="0"/>
              <a:t> </a:t>
            </a:r>
            <a:r>
              <a:rPr lang="nl-NL" dirty="0" err="1"/>
              <a:t>needed</a:t>
            </a:r>
            <a:r>
              <a:rPr lang="nl-NL" dirty="0"/>
              <a:t> </a:t>
            </a:r>
            <a:r>
              <a:rPr lang="nl-NL" dirty="0" err="1"/>
              <a:t>to</a:t>
            </a:r>
            <a:r>
              <a:rPr lang="nl-NL" dirty="0"/>
              <a:t> </a:t>
            </a:r>
            <a:r>
              <a:rPr lang="nl-NL" dirty="0" err="1"/>
              <a:t>treat</a:t>
            </a:r>
            <a:r>
              <a:rPr lang="nl-NL" dirty="0"/>
              <a:t> (je moet 25 personen 3 jaar een statine laten slikken om een event te voorkomen). Voor een goedkoop middel, met weinig bijwerkingen, dat een serieus ziektebeeld voorkomt is dit een goed NNT.</a:t>
            </a:r>
          </a:p>
          <a:p>
            <a:endParaRPr lang="nl-NL" dirty="0"/>
          </a:p>
          <a:p>
            <a:r>
              <a:rPr lang="nl-NL" dirty="0"/>
              <a:t>Statines verlagen niet alleen LDL maar hebben ook positief effect op </a:t>
            </a:r>
            <a:r>
              <a:rPr lang="nl-NL" dirty="0" err="1"/>
              <a:t>endotheelfunctie</a:t>
            </a:r>
            <a:r>
              <a:rPr lang="nl-NL" dirty="0"/>
              <a:t>.</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37</a:t>
            </a:fld>
            <a:endParaRPr lang="nl-NL"/>
          </a:p>
        </p:txBody>
      </p:sp>
    </p:spTree>
    <p:extLst>
      <p:ext uri="{BB962C8B-B14F-4D97-AF65-F5344CB8AC3E}">
        <p14:creationId xmlns:p14="http://schemas.microsoft.com/office/powerpoint/2010/main" val="2401953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Bronnen:</a:t>
            </a:r>
            <a:br>
              <a:rPr lang="nl-NL" dirty="0"/>
            </a:br>
            <a:r>
              <a:rPr lang="nl-NL" dirty="0" err="1"/>
              <a:t>Lipid</a:t>
            </a:r>
            <a:r>
              <a:rPr lang="nl-NL" dirty="0"/>
              <a:t> </a:t>
            </a:r>
            <a:r>
              <a:rPr lang="nl-NL" dirty="0" err="1"/>
              <a:t>lowering</a:t>
            </a:r>
            <a:r>
              <a:rPr lang="nl-NL" dirty="0"/>
              <a:t> </a:t>
            </a:r>
            <a:r>
              <a:rPr lang="nl-NL" dirty="0" err="1"/>
              <a:t>agents</a:t>
            </a:r>
            <a:r>
              <a:rPr lang="nl-NL" dirty="0"/>
              <a:t> in </a:t>
            </a:r>
            <a:r>
              <a:rPr lang="nl-NL" dirty="0" err="1"/>
              <a:t>older</a:t>
            </a:r>
            <a:r>
              <a:rPr lang="nl-NL" dirty="0"/>
              <a:t> </a:t>
            </a:r>
            <a:r>
              <a:rPr lang="nl-NL" dirty="0" err="1"/>
              <a:t>individuals</a:t>
            </a:r>
            <a:r>
              <a:rPr lang="nl-NL" dirty="0"/>
              <a:t>: a </a:t>
            </a:r>
            <a:r>
              <a:rPr lang="nl-NL" dirty="0" err="1"/>
              <a:t>systematic</a:t>
            </a:r>
            <a:r>
              <a:rPr lang="nl-NL" dirty="0"/>
              <a:t> review </a:t>
            </a:r>
            <a:r>
              <a:rPr lang="nl-NL" dirty="0" err="1"/>
              <a:t>and</a:t>
            </a:r>
            <a:r>
              <a:rPr lang="nl-NL" dirty="0"/>
              <a:t> meta-analysis of </a:t>
            </a:r>
            <a:r>
              <a:rPr lang="nl-NL" dirty="0" err="1"/>
              <a:t>RCTs</a:t>
            </a:r>
            <a:r>
              <a:rPr lang="nl-NL" dirty="0"/>
              <a:t>. The </a:t>
            </a:r>
            <a:r>
              <a:rPr lang="nl-NL" dirty="0" err="1"/>
              <a:t>journal</a:t>
            </a:r>
            <a:r>
              <a:rPr lang="nl-NL" dirty="0"/>
              <a:t> of </a:t>
            </a:r>
            <a:r>
              <a:rPr lang="nl-NL" dirty="0" err="1"/>
              <a:t>clinical</a:t>
            </a:r>
            <a:r>
              <a:rPr lang="nl-NL" dirty="0"/>
              <a:t> </a:t>
            </a:r>
            <a:r>
              <a:rPr lang="nl-NL" dirty="0" err="1"/>
              <a:t>endocrinology</a:t>
            </a:r>
            <a:r>
              <a:rPr lang="nl-NL" dirty="0"/>
              <a:t> </a:t>
            </a:r>
            <a:r>
              <a:rPr lang="nl-NL" dirty="0" err="1"/>
              <a:t>an</a:t>
            </a:r>
            <a:r>
              <a:rPr lang="nl-NL" dirty="0"/>
              <a:t> </a:t>
            </a:r>
            <a:r>
              <a:rPr lang="nl-NL" dirty="0" err="1"/>
              <a:t>metabolism</a:t>
            </a:r>
            <a:r>
              <a:rPr lang="nl-NL" dirty="0"/>
              <a:t>, OJ Ponce et al, 2019</a:t>
            </a:r>
          </a:p>
          <a:p>
            <a:r>
              <a:rPr lang="nl-NL" dirty="0"/>
              <a:t>CARDS studie, Diabetes Care, HA Neil et al, 2006</a:t>
            </a:r>
          </a:p>
          <a:p>
            <a:r>
              <a:rPr lang="nl-NL" dirty="0" err="1"/>
              <a:t>NTvG</a:t>
            </a:r>
            <a:r>
              <a:rPr lang="nl-NL" dirty="0"/>
              <a:t>: cholesterolverlaging bij ouderen, 17 ok 2018</a:t>
            </a:r>
          </a:p>
          <a:p>
            <a:endParaRPr lang="nl-NL" dirty="0"/>
          </a:p>
          <a:p>
            <a:r>
              <a:rPr lang="nl-NL" dirty="0"/>
              <a:t>Franse studie: </a:t>
            </a:r>
            <a:r>
              <a:rPr lang="en-US" b="0" i="0" dirty="0">
                <a:solidFill>
                  <a:srgbClr val="0F1C37"/>
                </a:solidFill>
                <a:effectLst/>
                <a:latin typeface="Red Hat Display"/>
              </a:rPr>
              <a:t>Cardiovascular effect of discontinuing statins for primary prevention at the age of 75 years: a nationwide population-based cohort study in France</a:t>
            </a:r>
            <a:r>
              <a:rPr lang="nl-NL" b="0" i="0" dirty="0">
                <a:solidFill>
                  <a:srgbClr val="0F1C37"/>
                </a:solidFill>
                <a:effectLst/>
                <a:latin typeface="Red Hat Display"/>
              </a:rPr>
              <a:t>. European </a:t>
            </a:r>
            <a:r>
              <a:rPr lang="nl-NL" b="0" i="0" dirty="0" err="1">
                <a:solidFill>
                  <a:srgbClr val="0F1C37"/>
                </a:solidFill>
                <a:effectLst/>
                <a:latin typeface="Red Hat Display"/>
              </a:rPr>
              <a:t>heart</a:t>
            </a:r>
            <a:r>
              <a:rPr lang="nl-NL" b="0" i="0" dirty="0">
                <a:solidFill>
                  <a:srgbClr val="0F1C37"/>
                </a:solidFill>
                <a:effectLst/>
                <a:latin typeface="Red Hat Display"/>
              </a:rPr>
              <a:t> </a:t>
            </a:r>
            <a:r>
              <a:rPr lang="nl-NL" b="0" i="0" dirty="0" err="1">
                <a:solidFill>
                  <a:srgbClr val="0F1C37"/>
                </a:solidFill>
                <a:effectLst/>
                <a:latin typeface="Red Hat Display"/>
              </a:rPr>
              <a:t>journal</a:t>
            </a:r>
            <a:r>
              <a:rPr lang="nl-NL" b="0" i="0" dirty="0">
                <a:solidFill>
                  <a:srgbClr val="0F1C37"/>
                </a:solidFill>
                <a:effectLst/>
                <a:latin typeface="Red Hat Display"/>
              </a:rPr>
              <a:t>, P </a:t>
            </a:r>
            <a:r>
              <a:rPr lang="nl-NL" b="0" i="0" dirty="0" err="1">
                <a:solidFill>
                  <a:srgbClr val="0F1C37"/>
                </a:solidFill>
                <a:effectLst/>
                <a:latin typeface="Red Hat Display"/>
              </a:rPr>
              <a:t>Giral</a:t>
            </a:r>
            <a:r>
              <a:rPr lang="nl-NL" b="0" i="0" dirty="0">
                <a:solidFill>
                  <a:srgbClr val="0F1C37"/>
                </a:solidFill>
                <a:effectLst/>
                <a:latin typeface="Red Hat Display"/>
              </a:rPr>
              <a:t> et al, 2019. Ruim 120.000 patiënten, primaire preventie, 2,4 jaar gevolgd. Bij &gt;3 </a:t>
            </a:r>
            <a:r>
              <a:rPr lang="nl-NL" b="0" i="0" dirty="0" err="1">
                <a:solidFill>
                  <a:srgbClr val="0F1C37"/>
                </a:solidFill>
                <a:effectLst/>
                <a:latin typeface="Red Hat Display"/>
              </a:rPr>
              <a:t>mnd</a:t>
            </a:r>
            <a:r>
              <a:rPr lang="nl-NL" b="0" i="0" dirty="0">
                <a:solidFill>
                  <a:srgbClr val="0F1C37"/>
                </a:solidFill>
                <a:effectLst/>
                <a:latin typeface="Red Hat Display"/>
              </a:rPr>
              <a:t> statine </a:t>
            </a:r>
            <a:r>
              <a:rPr lang="nl-NL" b="0" i="0" dirty="0" err="1">
                <a:solidFill>
                  <a:srgbClr val="0F1C37"/>
                </a:solidFill>
                <a:effectLst/>
                <a:latin typeface="Red Hat Display"/>
              </a:rPr>
              <a:t>discontinuiteit</a:t>
            </a:r>
            <a:r>
              <a:rPr lang="nl-NL" b="0" i="0" dirty="0">
                <a:solidFill>
                  <a:srgbClr val="0F1C37"/>
                </a:solidFill>
                <a:effectLst/>
                <a:latin typeface="Red Hat Display"/>
              </a:rPr>
              <a:t> nam </a:t>
            </a:r>
            <a:r>
              <a:rPr lang="nl-NL" b="0" i="0" dirty="0" err="1">
                <a:solidFill>
                  <a:srgbClr val="0F1C37"/>
                </a:solidFill>
                <a:effectLst/>
                <a:latin typeface="Red Hat Display"/>
              </a:rPr>
              <a:t>zkh</a:t>
            </a:r>
            <a:r>
              <a:rPr lang="nl-NL" b="0" i="0" dirty="0">
                <a:solidFill>
                  <a:srgbClr val="0F1C37"/>
                </a:solidFill>
                <a:effectLst/>
                <a:latin typeface="Red Hat Display"/>
              </a:rPr>
              <a:t> opname </a:t>
            </a:r>
            <a:r>
              <a:rPr lang="nl-NL" b="0" i="0" dirty="0" err="1">
                <a:solidFill>
                  <a:srgbClr val="0F1C37"/>
                </a:solidFill>
                <a:effectLst/>
                <a:latin typeface="Red Hat Display"/>
              </a:rPr>
              <a:t>mbt</a:t>
            </a:r>
            <a:r>
              <a:rPr lang="nl-NL" b="0" i="0" dirty="0">
                <a:solidFill>
                  <a:srgbClr val="0F1C37"/>
                </a:solidFill>
                <a:effectLst/>
                <a:latin typeface="Red Hat Display"/>
              </a:rPr>
              <a:t> HVZ met 33% toe.</a:t>
            </a:r>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38</a:t>
            </a:fld>
            <a:endParaRPr lang="nl-NL"/>
          </a:p>
        </p:txBody>
      </p:sp>
    </p:spTree>
    <p:extLst>
      <p:ext uri="{BB962C8B-B14F-4D97-AF65-F5344CB8AC3E}">
        <p14:creationId xmlns:p14="http://schemas.microsoft.com/office/powerpoint/2010/main" val="131732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Ernstige chronische </a:t>
            </a:r>
            <a:r>
              <a:rPr lang="nl-NL" dirty="0" err="1"/>
              <a:t>nierschade</a:t>
            </a:r>
            <a:r>
              <a:rPr lang="nl-NL" dirty="0"/>
              <a:t>: ACR &gt; 30, </a:t>
            </a:r>
            <a:r>
              <a:rPr lang="nl-NL" dirty="0" err="1"/>
              <a:t>eGFR</a:t>
            </a:r>
            <a:r>
              <a:rPr lang="nl-NL" dirty="0"/>
              <a:t> &lt;30 of </a:t>
            </a:r>
            <a:r>
              <a:rPr lang="nl-NL" dirty="0" err="1"/>
              <a:t>eGFR</a:t>
            </a:r>
            <a:r>
              <a:rPr lang="nl-NL" dirty="0"/>
              <a:t> &lt;45 </a:t>
            </a:r>
            <a:r>
              <a:rPr lang="nl-NL" dirty="0" err="1"/>
              <a:t>èn</a:t>
            </a:r>
            <a:r>
              <a:rPr lang="nl-NL" dirty="0"/>
              <a:t> ACR 3-30/</a:t>
            </a:r>
          </a:p>
          <a:p>
            <a:endParaRPr lang="nl-NL" dirty="0"/>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39</a:t>
            </a:fld>
            <a:endParaRPr lang="nl-NL"/>
          </a:p>
        </p:txBody>
      </p:sp>
    </p:spTree>
    <p:extLst>
      <p:ext uri="{BB962C8B-B14F-4D97-AF65-F5344CB8AC3E}">
        <p14:creationId xmlns:p14="http://schemas.microsoft.com/office/powerpoint/2010/main" val="24905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Pravastatine</a:t>
            </a:r>
            <a:r>
              <a:rPr lang="nl-NL" dirty="0"/>
              <a:t> wordt niet primair gemetaboliseerd door CYP3A4, maar sterke CYP3A4-remmers kunnen via andere mechanismen (zoals OATP1B1-remming) de spiegels verhogen en zo het risico op </a:t>
            </a:r>
            <a:r>
              <a:rPr lang="nl-NL" dirty="0" err="1"/>
              <a:t>rhabdomyolyse</a:t>
            </a:r>
            <a:r>
              <a:rPr lang="nl-NL" dirty="0"/>
              <a:t> verhogen. Daarom wordt </a:t>
            </a:r>
            <a:r>
              <a:rPr lang="nl-NL" dirty="0" err="1"/>
              <a:t>pravastatine</a:t>
            </a:r>
            <a:r>
              <a:rPr lang="nl-NL" dirty="0"/>
              <a:t> alleen aangeraden als alternatief als andere statines niet geschikt zijn</a:t>
            </a:r>
          </a:p>
        </p:txBody>
      </p:sp>
      <p:sp>
        <p:nvSpPr>
          <p:cNvPr id="4" name="Tijdelijke aanduiding voor dianummer 3"/>
          <p:cNvSpPr>
            <a:spLocks noGrp="1"/>
          </p:cNvSpPr>
          <p:nvPr>
            <p:ph type="sldNum" sz="quarter" idx="5"/>
          </p:nvPr>
        </p:nvSpPr>
        <p:spPr/>
        <p:txBody>
          <a:bodyPr/>
          <a:lstStyle/>
          <a:p>
            <a:fld id="{93EA0488-042F-449E-8B11-C4304F63439E}" type="slidenum">
              <a:rPr lang="nl-NL" smtClean="0"/>
              <a:t>40</a:t>
            </a:fld>
            <a:endParaRPr lang="nl-NL"/>
          </a:p>
        </p:txBody>
      </p:sp>
    </p:spTree>
    <p:extLst>
      <p:ext uri="{BB962C8B-B14F-4D97-AF65-F5344CB8AC3E}">
        <p14:creationId xmlns:p14="http://schemas.microsoft.com/office/powerpoint/2010/main" val="1874013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 genereren door apotheker via het SFK</a:t>
            </a:r>
          </a:p>
          <a:p>
            <a:r>
              <a:rPr lang="nl-NL" dirty="0"/>
              <a:t>(dit is het voorbeeld van de </a:t>
            </a:r>
            <a:r>
              <a:rPr lang="nl-NL" dirty="0" err="1"/>
              <a:t>hamershof</a:t>
            </a:r>
            <a:r>
              <a:rPr lang="nl-NL" dirty="0"/>
              <a:t>)</a:t>
            </a:r>
          </a:p>
          <a:p>
            <a:endParaRPr lang="nl-NL" dirty="0"/>
          </a:p>
        </p:txBody>
      </p:sp>
      <p:sp>
        <p:nvSpPr>
          <p:cNvPr id="4" name="Tijdelijke aanduiding voor dianummer 3"/>
          <p:cNvSpPr>
            <a:spLocks noGrp="1"/>
          </p:cNvSpPr>
          <p:nvPr>
            <p:ph type="sldNum" sz="quarter" idx="5"/>
          </p:nvPr>
        </p:nvSpPr>
        <p:spPr/>
        <p:txBody>
          <a:bodyPr/>
          <a:lstStyle/>
          <a:p>
            <a:fld id="{93EA0488-042F-449E-8B11-C4304F63439E}" type="slidenum">
              <a:rPr lang="nl-NL" smtClean="0"/>
              <a:t>41</a:t>
            </a:fld>
            <a:endParaRPr lang="nl-NL"/>
          </a:p>
        </p:txBody>
      </p:sp>
    </p:spTree>
    <p:extLst>
      <p:ext uri="{BB962C8B-B14F-4D97-AF65-F5344CB8AC3E}">
        <p14:creationId xmlns:p14="http://schemas.microsoft.com/office/powerpoint/2010/main" val="781298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 aan: staken statine bij (kwetsbare)  ouderen zonder HVZ of DM</a:t>
            </a:r>
          </a:p>
          <a:p>
            <a:r>
              <a:rPr lang="nl-NL" dirty="0"/>
              <a:t>Voorkeursmiddelen antihypertensiva of statines</a:t>
            </a:r>
          </a:p>
          <a:p>
            <a:r>
              <a:rPr lang="nl-NL" dirty="0"/>
              <a:t>Bij starten combi medicatie, wat levert de apotheek dan? </a:t>
            </a:r>
          </a:p>
        </p:txBody>
      </p:sp>
      <p:sp>
        <p:nvSpPr>
          <p:cNvPr id="4" name="Tijdelijke aanduiding voor dianummer 3"/>
          <p:cNvSpPr>
            <a:spLocks noGrp="1"/>
          </p:cNvSpPr>
          <p:nvPr>
            <p:ph type="sldNum" sz="quarter" idx="5"/>
          </p:nvPr>
        </p:nvSpPr>
        <p:spPr/>
        <p:txBody>
          <a:bodyPr/>
          <a:lstStyle/>
          <a:p>
            <a:fld id="{7F62C835-81AD-4662-B17B-07749B7DA551}" type="slidenum">
              <a:rPr lang="nl-NL" smtClean="0"/>
              <a:t>42</a:t>
            </a:fld>
            <a:endParaRPr lang="nl-NL"/>
          </a:p>
        </p:txBody>
      </p:sp>
    </p:spTree>
    <p:extLst>
      <p:ext uri="{BB962C8B-B14F-4D97-AF65-F5344CB8AC3E}">
        <p14:creationId xmlns:p14="http://schemas.microsoft.com/office/powerpoint/2010/main" val="9772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 Niet alle ouderen met twee of meer chronische aandoeningen zijn kwetsbare ouderen. Er is nog geen eenduidige definitie van kwetsbaarheid. Volgens de Nederlandse definitie omvat kwetsbaarheid naast fysieke, ook psychische en sociale factoren. Volgens deze definitie is kwetsbaarheid een dynamische toestand die een individu treft, met verliezen in een of meer domeinen van het menselijke functioneren (fysiek, psychologisch, sociaal), die veroorzaakt wordt door een scala aan factoren en die het risico op negatieve gezondheidsuitkomsten vergroot.</a:t>
            </a:r>
          </a:p>
          <a:p>
            <a:endParaRPr lang="nl-NL" dirty="0"/>
          </a:p>
          <a:p>
            <a:pPr marL="171450" indent="-171450">
              <a:buFont typeface="Arial" panose="020B0604020202020204" pitchFamily="34" charset="0"/>
              <a:buChar char="•"/>
            </a:pPr>
            <a:r>
              <a:rPr lang="nl-NL" dirty="0"/>
              <a:t>fysieke</a:t>
            </a:r>
            <a:r>
              <a:rPr lang="nl-NL" baseline="0" dirty="0"/>
              <a:t> factoren: slecht lopen, slecht evenwicht kunnen bewaren, lichamelijk moe zijn, slecht horen, slecht zien, weinig tot niet wandelen, ongewenst gewichtsverlies, weinig handkracht hebben</a:t>
            </a:r>
          </a:p>
          <a:p>
            <a:pPr marL="171450" indent="-171450">
              <a:buFont typeface="Arial" panose="020B0604020202020204" pitchFamily="34" charset="0"/>
              <a:buChar char="•"/>
            </a:pPr>
            <a:r>
              <a:rPr lang="nl-NL" baseline="0" dirty="0"/>
              <a:t>psychische factoren: geheugenklachten, sombere gevoelens, angstige gevoelens/nervositeit, hulpeloosheid</a:t>
            </a:r>
          </a:p>
          <a:p>
            <a:pPr marL="171450" indent="-171450">
              <a:buFont typeface="Arial" panose="020B0604020202020204" pitchFamily="34" charset="0"/>
              <a:buChar char="•"/>
            </a:pPr>
            <a:r>
              <a:rPr lang="nl-NL" baseline="0" dirty="0"/>
              <a:t>sociale factoren: alleen wonen, gemis aan contacten, gemis aan steun, financiële problemen, laag opleidingsniveau</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5</a:t>
            </a:fld>
            <a:endParaRPr lang="nl-NL"/>
          </a:p>
        </p:txBody>
      </p:sp>
    </p:spTree>
    <p:extLst>
      <p:ext uri="{BB962C8B-B14F-4D97-AF65-F5344CB8AC3E}">
        <p14:creationId xmlns:p14="http://schemas.microsoft.com/office/powerpoint/2010/main" val="186575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C Kwetsbaarheid neemt toe met de leeftijd van ongeveer 10 procent bij patiënten jonger dan zeventig jaar tot ongeveer 50 procent bij patiënten ouder dan negentig jaar.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6</a:t>
            </a:fld>
            <a:endParaRPr lang="nl-NL"/>
          </a:p>
        </p:txBody>
      </p:sp>
    </p:spTree>
    <p:extLst>
      <p:ext uri="{BB962C8B-B14F-4D97-AF65-F5344CB8AC3E}">
        <p14:creationId xmlns:p14="http://schemas.microsoft.com/office/powerpoint/2010/main" val="85057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 Bij patiënten met HVZ bepaalt u het risico op sterfte door HVZ door een risicocategorie aan te wijzen zonder het risico kwantitatief te schatten met de SCORE2-tabel of een andere risicofunctie.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7</a:t>
            </a:fld>
            <a:endParaRPr lang="nl-NL"/>
          </a:p>
        </p:txBody>
      </p:sp>
    </p:spTree>
    <p:extLst>
      <p:ext uri="{BB962C8B-B14F-4D97-AF65-F5344CB8AC3E}">
        <p14:creationId xmlns:p14="http://schemas.microsoft.com/office/powerpoint/2010/main" val="254503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C De algemene streefwaarde voor systolische bloeddruk bij ouderen met een hoog risico is &lt; 150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 Bij niet-kwetsbare ouderen kan de arts de streefwaarde eventueel verlagen naar &lt; 140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 mits de patiënt de medicatie verdraagt en de bijwerkingen het toelaten.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8</a:t>
            </a:fld>
            <a:endParaRPr lang="nl-NL"/>
          </a:p>
        </p:txBody>
      </p:sp>
    </p:spTree>
    <p:extLst>
      <p:ext uri="{BB962C8B-B14F-4D97-AF65-F5344CB8AC3E}">
        <p14:creationId xmlns:p14="http://schemas.microsoft.com/office/powerpoint/2010/main" val="391088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C Voor kwetsbare ouderen geldt een diastolische bloeddruk ≥ 70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 omdat een lagere diastolische bloeddruk geassocieerd is met een toename van morbiditeit en mortaliteit. Als de diastolische bloeddruk bij kwetsbare ouderen lager is dan 70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 is stoppen met verder intensiveren en overwegen van een lagere dosering aangewezen, ongeacht de hoogte van de systolische bloeddruk. De NHG-Standaard </a:t>
            </a:r>
            <a:r>
              <a:rPr lang="nl-NL" sz="1200" i="1" kern="1200" dirty="0">
                <a:solidFill>
                  <a:schemeClr val="tx1"/>
                </a:solidFill>
                <a:effectLst/>
                <a:latin typeface="+mn-lt"/>
                <a:ea typeface="+mn-ea"/>
                <a:cs typeface="+mn-cs"/>
              </a:rPr>
              <a:t>Cardiovasculair risicomanagement</a:t>
            </a:r>
            <a:r>
              <a:rPr lang="nl-NL" sz="1200" kern="1200" dirty="0">
                <a:solidFill>
                  <a:schemeClr val="tx1"/>
                </a:solidFill>
                <a:effectLst/>
                <a:latin typeface="+mn-lt"/>
                <a:ea typeface="+mn-ea"/>
                <a:cs typeface="+mn-cs"/>
              </a:rPr>
              <a:t>  (2024) en bijbehorende Praktische handleiding (2024) geven geen streefwaarde voor diastolische bloeddruk bij niet-kwetsbare ouderen.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9</a:t>
            </a:fld>
            <a:endParaRPr lang="nl-NL"/>
          </a:p>
        </p:txBody>
      </p:sp>
    </p:spTree>
    <p:extLst>
      <p:ext uri="{BB962C8B-B14F-4D97-AF65-F5344CB8AC3E}">
        <p14:creationId xmlns:p14="http://schemas.microsoft.com/office/powerpoint/2010/main" val="3310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 Voor niet-kwetsbare ouderen met een (zeer) hoog risico geldt bij behandeling een streefwaarde van &lt; 2,6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 Voor niet-kwetsbare ouderen met HVZ is cholesterolverlagende behandeling meestal aangewezen. Voor patiënten zonder HVZ valt dat te overwegen bij voldoende levensverwachting. </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10</a:t>
            </a:fld>
            <a:endParaRPr lang="nl-NL"/>
          </a:p>
        </p:txBody>
      </p:sp>
    </p:spTree>
    <p:extLst>
      <p:ext uri="{BB962C8B-B14F-4D97-AF65-F5344CB8AC3E}">
        <p14:creationId xmlns:p14="http://schemas.microsoft.com/office/powerpoint/2010/main" val="268517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10/26/2025</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kst-dia">
    <p:spTree>
      <p:nvGrpSpPr>
        <p:cNvPr id="1" name=""/>
        <p:cNvGrpSpPr/>
        <p:nvPr/>
      </p:nvGrpSpPr>
      <p:grpSpPr>
        <a:xfrm>
          <a:off x="0" y="0"/>
          <a:ext cx="0" cy="0"/>
          <a:chOff x="0" y="0"/>
          <a:chExt cx="0" cy="0"/>
        </a:xfrm>
      </p:grpSpPr>
      <p:pic>
        <p:nvPicPr>
          <p:cNvPr id="2" name="Afbeelding 1" descr="logo-I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8788" y="295275"/>
            <a:ext cx="12985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0" y="0"/>
            <a:ext cx="12192000" cy="155575"/>
          </a:xfrm>
          <a:prstGeom prst="rect">
            <a:avLst/>
          </a:prstGeom>
          <a:solidFill>
            <a:srgbClr val="2BB0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tel 3"/>
          <p:cNvSpPr>
            <a:spLocks noGrp="1"/>
          </p:cNvSpPr>
          <p:nvPr>
            <p:ph type="title" hasCustomPrompt="1"/>
          </p:nvPr>
        </p:nvSpPr>
        <p:spPr>
          <a:xfrm>
            <a:off x="838200" y="655491"/>
            <a:ext cx="9780588" cy="581172"/>
          </a:xfrm>
          <a:prstGeom prst="rect">
            <a:avLst/>
          </a:prstGeom>
        </p:spPr>
        <p:txBody>
          <a:bodyPr/>
          <a:lstStyle>
            <a:lvl1pPr>
              <a:lnSpc>
                <a:spcPct val="114000"/>
              </a:lnSpc>
              <a:defRPr sz="2800" b="1"/>
            </a:lvl1pPr>
          </a:lstStyle>
          <a:p>
            <a:r>
              <a:rPr lang="nl-NL" dirty="0"/>
              <a:t>Titel</a:t>
            </a:r>
          </a:p>
        </p:txBody>
      </p:sp>
      <p:sp>
        <p:nvSpPr>
          <p:cNvPr id="7" name="Tijdelijke aanduiding voor inhoud 6"/>
          <p:cNvSpPr>
            <a:spLocks noGrp="1"/>
          </p:cNvSpPr>
          <p:nvPr>
            <p:ph sz="quarter" idx="10" hasCustomPrompt="1"/>
          </p:nvPr>
        </p:nvSpPr>
        <p:spPr>
          <a:xfrm>
            <a:off x="838200" y="1376363"/>
            <a:ext cx="10515600" cy="4798125"/>
          </a:xfrm>
          <a:prstGeom prst="rect">
            <a:avLst/>
          </a:prstGeom>
        </p:spPr>
        <p:txBody>
          <a:bodyPr/>
          <a:lstStyle>
            <a:lvl1pPr marL="0" indent="0" algn="l">
              <a:lnSpc>
                <a:spcPct val="113000"/>
              </a:lnSpc>
              <a:buClr>
                <a:schemeClr val="tx2"/>
              </a:buClr>
              <a:buFontTx/>
              <a:buNone/>
              <a:defRPr sz="2000" baseline="0">
                <a:solidFill>
                  <a:srgbClr val="000000"/>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Tekst</a:t>
            </a:r>
            <a:endParaRPr lang="nl-NL" dirty="0"/>
          </a:p>
        </p:txBody>
      </p:sp>
    </p:spTree>
    <p:extLst>
      <p:ext uri="{BB962C8B-B14F-4D97-AF65-F5344CB8AC3E}">
        <p14:creationId xmlns:p14="http://schemas.microsoft.com/office/powerpoint/2010/main" val="274434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8EFA17-53E4-D445-356E-6165CF699392}"/>
              </a:ext>
            </a:extLst>
          </p:cNvPr>
          <p:cNvSpPr>
            <a:spLocks noGrp="1"/>
          </p:cNvSpPr>
          <p:nvPr>
            <p:ph type="dt" sz="half" idx="10"/>
          </p:nvPr>
        </p:nvSpPr>
        <p:spPr/>
        <p:txBody>
          <a:bodyPr/>
          <a:lstStyle/>
          <a:p>
            <a:fld id="{C3AA1388-3D2C-458A-89C5-7462EAA635FB}" type="datetimeFigureOut">
              <a:rPr lang="nl-NL" smtClean="0"/>
              <a:t>26-10-2025</a:t>
            </a:fld>
            <a:endParaRPr lang="nl-NL"/>
          </a:p>
        </p:txBody>
      </p:sp>
      <p:sp>
        <p:nvSpPr>
          <p:cNvPr id="3" name="Tijdelijke aanduiding voor voettekst 2">
            <a:extLst>
              <a:ext uri="{FF2B5EF4-FFF2-40B4-BE49-F238E27FC236}">
                <a16:creationId xmlns:a16="http://schemas.microsoft.com/office/drawing/2014/main" id="{1CE8BB29-552E-D935-EBE0-9523BE1143A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37ACF2-EAF6-6FB2-109F-8285F041927F}"/>
              </a:ext>
            </a:extLst>
          </p:cNvPr>
          <p:cNvSpPr>
            <a:spLocks noGrp="1"/>
          </p:cNvSpPr>
          <p:nvPr>
            <p:ph type="sldNum" sz="quarter" idx="12"/>
          </p:nvPr>
        </p:nvSpPr>
        <p:spPr/>
        <p:txBody>
          <a:bodyPr/>
          <a:lstStyle/>
          <a:p>
            <a:fld id="{6DBC8351-A67C-40A7-A9A9-DD748086B250}" type="slidenum">
              <a:rPr lang="nl-NL" smtClean="0"/>
              <a:t>‹nr.›</a:t>
            </a:fld>
            <a:endParaRPr lang="nl-NL"/>
          </a:p>
        </p:txBody>
      </p:sp>
    </p:spTree>
    <p:extLst>
      <p:ext uri="{BB962C8B-B14F-4D97-AF65-F5344CB8AC3E}">
        <p14:creationId xmlns:p14="http://schemas.microsoft.com/office/powerpoint/2010/main" val="123624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3F690-4A50-363A-EA13-17E34471B8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7ACD7FD-F543-6547-84B7-301794FC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8B5C725-D733-65C6-E698-AF2B186F88B3}"/>
              </a:ext>
            </a:extLst>
          </p:cNvPr>
          <p:cNvSpPr>
            <a:spLocks noGrp="1"/>
          </p:cNvSpPr>
          <p:nvPr>
            <p:ph type="dt" sz="half" idx="10"/>
          </p:nvPr>
        </p:nvSpPr>
        <p:spPr/>
        <p:txBody>
          <a:bodyPr/>
          <a:lstStyle/>
          <a:p>
            <a:fld id="{C3AA1388-3D2C-458A-89C5-7462EAA635F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9284FF78-3DD9-290B-BA39-E78F6D3BCD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87D05A-AF72-A660-ED88-29ACD4D241EE}"/>
              </a:ext>
            </a:extLst>
          </p:cNvPr>
          <p:cNvSpPr>
            <a:spLocks noGrp="1"/>
          </p:cNvSpPr>
          <p:nvPr>
            <p:ph type="sldNum" sz="quarter" idx="12"/>
          </p:nvPr>
        </p:nvSpPr>
        <p:spPr/>
        <p:txBody>
          <a:bodyPr/>
          <a:lstStyle/>
          <a:p>
            <a:fld id="{6DBC8351-A67C-40A7-A9A9-DD748086B250}" type="slidenum">
              <a:rPr lang="nl-NL" smtClean="0"/>
              <a:t>‹nr.›</a:t>
            </a:fld>
            <a:endParaRPr lang="nl-NL"/>
          </a:p>
        </p:txBody>
      </p:sp>
    </p:spTree>
    <p:extLst>
      <p:ext uri="{BB962C8B-B14F-4D97-AF65-F5344CB8AC3E}">
        <p14:creationId xmlns:p14="http://schemas.microsoft.com/office/powerpoint/2010/main" val="394230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46835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10/26/2025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t>Click to edit Master title style</a:t>
            </a:r>
            <a:endParaRPr lang="en-NL" sz="3200" dirty="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10/26/2025</a:t>
            </a:fld>
            <a:endParaRPr lang="en-NL" dirty="0"/>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423920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dirty="0"/>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10/26/2025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Tree>
    <p:extLst>
      <p:ext uri="{BB962C8B-B14F-4D97-AF65-F5344CB8AC3E}">
        <p14:creationId xmlns:p14="http://schemas.microsoft.com/office/powerpoint/2010/main" val="5001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ekst-dia">
    <p:spTree>
      <p:nvGrpSpPr>
        <p:cNvPr id="1" name=""/>
        <p:cNvGrpSpPr/>
        <p:nvPr/>
      </p:nvGrpSpPr>
      <p:grpSpPr>
        <a:xfrm>
          <a:off x="0" y="0"/>
          <a:ext cx="0" cy="0"/>
          <a:chOff x="0" y="0"/>
          <a:chExt cx="0" cy="0"/>
        </a:xfrm>
      </p:grpSpPr>
      <p:pic>
        <p:nvPicPr>
          <p:cNvPr id="2" name="Afbeelding 1" descr="logo-I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8788" y="295275"/>
            <a:ext cx="12985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0" y="0"/>
            <a:ext cx="12192000" cy="155575"/>
          </a:xfrm>
          <a:prstGeom prst="rect">
            <a:avLst/>
          </a:prstGeom>
          <a:solidFill>
            <a:srgbClr val="2BB0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tel 3"/>
          <p:cNvSpPr>
            <a:spLocks noGrp="1"/>
          </p:cNvSpPr>
          <p:nvPr>
            <p:ph type="title" hasCustomPrompt="1"/>
          </p:nvPr>
        </p:nvSpPr>
        <p:spPr>
          <a:xfrm>
            <a:off x="838200" y="655491"/>
            <a:ext cx="9780588" cy="581172"/>
          </a:xfrm>
          <a:prstGeom prst="rect">
            <a:avLst/>
          </a:prstGeom>
        </p:spPr>
        <p:txBody>
          <a:bodyPr/>
          <a:lstStyle>
            <a:lvl1pPr>
              <a:lnSpc>
                <a:spcPct val="114000"/>
              </a:lnSpc>
              <a:defRPr sz="2800" b="1"/>
            </a:lvl1pPr>
          </a:lstStyle>
          <a:p>
            <a:r>
              <a:rPr lang="nl-NL" dirty="0"/>
              <a:t>Titel</a:t>
            </a:r>
          </a:p>
        </p:txBody>
      </p:sp>
      <p:sp>
        <p:nvSpPr>
          <p:cNvPr id="7" name="Tijdelijke aanduiding voor inhoud 6"/>
          <p:cNvSpPr>
            <a:spLocks noGrp="1"/>
          </p:cNvSpPr>
          <p:nvPr>
            <p:ph sz="quarter" idx="10" hasCustomPrompt="1"/>
          </p:nvPr>
        </p:nvSpPr>
        <p:spPr>
          <a:xfrm>
            <a:off x="838200" y="1376363"/>
            <a:ext cx="10515600" cy="4798125"/>
          </a:xfrm>
          <a:prstGeom prst="rect">
            <a:avLst/>
          </a:prstGeom>
        </p:spPr>
        <p:txBody>
          <a:bodyPr/>
          <a:lstStyle>
            <a:lvl1pPr marL="0" indent="0" algn="l">
              <a:lnSpc>
                <a:spcPct val="113000"/>
              </a:lnSpc>
              <a:buClr>
                <a:schemeClr val="tx2"/>
              </a:buClr>
              <a:buFontTx/>
              <a:buNone/>
              <a:defRPr sz="2000" baseline="0">
                <a:solidFill>
                  <a:srgbClr val="000000"/>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Tekst</a:t>
            </a:r>
            <a:endParaRPr lang="nl-NL" dirty="0"/>
          </a:p>
        </p:txBody>
      </p:sp>
    </p:spTree>
    <p:extLst>
      <p:ext uri="{BB962C8B-B14F-4D97-AF65-F5344CB8AC3E}">
        <p14:creationId xmlns:p14="http://schemas.microsoft.com/office/powerpoint/2010/main" val="188524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181863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9372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10/26/2025</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10/26/2025</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 id="21474837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31" r:id="rId4"/>
    <p:sldLayoutId id="2147483733" r:id="rId5"/>
    <p:sldLayoutId id="214748373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AB49D-EA37-419A-C7C7-81C2CF92D26B}"/>
              </a:ext>
            </a:extLst>
          </p:cNvPr>
          <p:cNvSpPr>
            <a:spLocks noGrp="1"/>
          </p:cNvSpPr>
          <p:nvPr>
            <p:ph type="body" idx="1"/>
          </p:nvPr>
        </p:nvSpPr>
        <p:spPr/>
        <p:txBody>
          <a:bodyPr/>
          <a:lstStyle/>
          <a:p>
            <a:r>
              <a:rPr lang="nl-NL" dirty="0"/>
              <a:t>14 juli 2025</a:t>
            </a:r>
            <a:endParaRPr lang="en-NL" dirty="0"/>
          </a:p>
        </p:txBody>
      </p:sp>
      <p:sp>
        <p:nvSpPr>
          <p:cNvPr id="3" name="Title 2">
            <a:extLst>
              <a:ext uri="{FF2B5EF4-FFF2-40B4-BE49-F238E27FC236}">
                <a16:creationId xmlns:a16="http://schemas.microsoft.com/office/drawing/2014/main" id="{D75EC7D1-E1BE-9DA6-C5E2-8B4459FE08BB}"/>
              </a:ext>
            </a:extLst>
          </p:cNvPr>
          <p:cNvSpPr>
            <a:spLocks noGrp="1"/>
          </p:cNvSpPr>
          <p:nvPr>
            <p:ph type="title"/>
          </p:nvPr>
        </p:nvSpPr>
        <p:spPr/>
        <p:txBody>
          <a:bodyPr/>
          <a:lstStyle/>
          <a:p>
            <a:r>
              <a:rPr lang="nl-NL" dirty="0"/>
              <a:t>FTO CVRM bij ouderen</a:t>
            </a:r>
            <a:endParaRPr lang="en-NL" dirty="0"/>
          </a:p>
        </p:txBody>
      </p:sp>
      <p:pic>
        <p:nvPicPr>
          <p:cNvPr id="6" name="Picture Placeholder 5" descr="A person taking a blood pressure of a person&#10;&#10;Description automatically generated with medium confidence">
            <a:extLst>
              <a:ext uri="{FF2B5EF4-FFF2-40B4-BE49-F238E27FC236}">
                <a16:creationId xmlns:a16="http://schemas.microsoft.com/office/drawing/2014/main" id="{FF23E337-C116-FB61-F979-D0A7646BBF3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333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8"/>
            </a:pPr>
            <a:r>
              <a:rPr lang="nl-NL" dirty="0"/>
              <a:t>Wat is de streefwaarde voor LDL-cholesterol bij de behandeling van niet-kwetsbare ouderen met een (zeer) hoog risico? </a:t>
            </a:r>
          </a:p>
          <a:p>
            <a:endParaRPr lang="nl-NL" dirty="0"/>
          </a:p>
          <a:p>
            <a:pPr marL="457200" indent="-457200">
              <a:buFont typeface="+mj-lt"/>
              <a:buAutoNum type="alphaLcPeriod"/>
            </a:pPr>
            <a:r>
              <a:rPr lang="nl-NL" dirty="0"/>
              <a:t>&lt; 1,8 </a:t>
            </a:r>
            <a:r>
              <a:rPr lang="nl-NL" dirty="0" err="1"/>
              <a:t>mmol</a:t>
            </a:r>
            <a:r>
              <a:rPr lang="nl-NL" dirty="0"/>
              <a:t>/l</a:t>
            </a:r>
          </a:p>
          <a:p>
            <a:pPr marL="457200" indent="-457200">
              <a:buFont typeface="+mj-lt"/>
              <a:buAutoNum type="alphaLcPeriod"/>
            </a:pPr>
            <a:r>
              <a:rPr lang="nl-NL" dirty="0"/>
              <a:t>&lt; 2,6 </a:t>
            </a:r>
            <a:r>
              <a:rPr lang="nl-NL" dirty="0" err="1"/>
              <a:t>mmol</a:t>
            </a:r>
            <a:r>
              <a:rPr lang="nl-NL" dirty="0"/>
              <a:t>/l</a:t>
            </a:r>
          </a:p>
          <a:p>
            <a:pPr marL="457200" indent="-457200">
              <a:buFont typeface="+mj-lt"/>
              <a:buAutoNum type="alphaLcPeriod"/>
            </a:pPr>
            <a:r>
              <a:rPr lang="nl-NL" dirty="0"/>
              <a:t>&lt; 2,8 </a:t>
            </a:r>
            <a:r>
              <a:rPr lang="nl-NL" dirty="0" err="1"/>
              <a:t>mmol</a:t>
            </a:r>
            <a:r>
              <a:rPr lang="nl-NL" dirty="0"/>
              <a:t>/l</a:t>
            </a:r>
          </a:p>
          <a:p>
            <a:pPr marL="457200" indent="-457200">
              <a:buFont typeface="+mj-lt"/>
              <a:buAutoNum type="alphaLcPeriod"/>
            </a:pPr>
            <a:r>
              <a:rPr lang="nl-NL" dirty="0"/>
              <a:t>Bij ouderen zijn alleen leefstijladviezen aangewezen	</a:t>
            </a:r>
          </a:p>
          <a:p>
            <a:pPr>
              <a:tabLst>
                <a:tab pos="449263" algn="l"/>
              </a:tabLst>
            </a:pPr>
            <a:endParaRPr lang="nl-NL" dirty="0"/>
          </a:p>
        </p:txBody>
      </p:sp>
      <p:pic>
        <p:nvPicPr>
          <p:cNvPr id="4" name="Picture 2">
            <a:extLst>
              <a:ext uri="{FF2B5EF4-FFF2-40B4-BE49-F238E27FC236}">
                <a16:creationId xmlns:a16="http://schemas.microsoft.com/office/drawing/2014/main" id="{E00BEF8F-0EF0-F40D-4F94-8372DFDF5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6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9"/>
            </a:pPr>
            <a:r>
              <a:rPr lang="nl-NL" dirty="0"/>
              <a:t>Voor kwetsbare ouderen zonder HVZ is stoppen met cholesterolverlagers aangewezen.</a:t>
            </a:r>
          </a:p>
          <a:p>
            <a:endParaRPr lang="nl-NL" dirty="0"/>
          </a:p>
          <a:p>
            <a:pPr marL="457200" indent="-457200">
              <a:buFont typeface="+mj-lt"/>
              <a:buAutoNum type="alphaLcPeriod"/>
              <a:tabLst>
                <a:tab pos="449263" algn="l"/>
              </a:tabLst>
            </a:pPr>
            <a:r>
              <a:rPr lang="nl-NL" dirty="0"/>
              <a:t>Juist</a:t>
            </a:r>
          </a:p>
          <a:p>
            <a:pPr marL="457200" indent="-457200">
              <a:buFont typeface="+mj-lt"/>
              <a:buAutoNum type="alphaLcPeriod"/>
              <a:tabLst>
                <a:tab pos="449263" algn="l"/>
              </a:tabLst>
            </a:pPr>
            <a:r>
              <a:rPr lang="nl-NL" dirty="0"/>
              <a:t>Onjuist</a:t>
            </a:r>
          </a:p>
        </p:txBody>
      </p:sp>
      <p:pic>
        <p:nvPicPr>
          <p:cNvPr id="4" name="Picture 2">
            <a:extLst>
              <a:ext uri="{FF2B5EF4-FFF2-40B4-BE49-F238E27FC236}">
                <a16:creationId xmlns:a16="http://schemas.microsoft.com/office/drawing/2014/main" id="{0B362586-5659-FD79-6F78-C4309BDC8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5F3E1-7072-78FD-840A-2A02ECB8F6FF}"/>
              </a:ext>
            </a:extLst>
          </p:cNvPr>
          <p:cNvSpPr>
            <a:spLocks noGrp="1"/>
          </p:cNvSpPr>
          <p:nvPr>
            <p:ph type="title"/>
          </p:nvPr>
        </p:nvSpPr>
        <p:spPr/>
        <p:txBody>
          <a:bodyPr/>
          <a:lstStyle/>
          <a:p>
            <a:r>
              <a:rPr lang="nl-NL" dirty="0"/>
              <a:t>Belangrijkste wijzigingen CVRM richtlijn 2024</a:t>
            </a:r>
          </a:p>
        </p:txBody>
      </p:sp>
      <p:sp>
        <p:nvSpPr>
          <p:cNvPr id="3" name="Tijdelijke aanduiding voor inhoud 2">
            <a:extLst>
              <a:ext uri="{FF2B5EF4-FFF2-40B4-BE49-F238E27FC236}">
                <a16:creationId xmlns:a16="http://schemas.microsoft.com/office/drawing/2014/main" id="{8E190939-9624-2D07-EE78-58D090C143E9}"/>
              </a:ext>
            </a:extLst>
          </p:cNvPr>
          <p:cNvSpPr>
            <a:spLocks noGrp="1"/>
          </p:cNvSpPr>
          <p:nvPr>
            <p:ph idx="1"/>
          </p:nvPr>
        </p:nvSpPr>
        <p:spPr/>
        <p:txBody>
          <a:bodyPr/>
          <a:lstStyle/>
          <a:p>
            <a:pPr lvl="1">
              <a:lnSpc>
                <a:spcPct val="150000"/>
              </a:lnSpc>
            </a:pPr>
            <a:r>
              <a:rPr lang="nl-NL" sz="2800" dirty="0"/>
              <a:t>Nieuwe risico scoretabel (SCORE2) (OP)</a:t>
            </a:r>
          </a:p>
          <a:p>
            <a:pPr lvl="1">
              <a:lnSpc>
                <a:spcPct val="150000"/>
              </a:lnSpc>
            </a:pPr>
            <a:r>
              <a:rPr lang="nl-NL" sz="2800" dirty="0"/>
              <a:t>Leeftijdsafhankelijke risicodrempels</a:t>
            </a:r>
          </a:p>
          <a:p>
            <a:pPr lvl="1">
              <a:lnSpc>
                <a:spcPct val="150000"/>
              </a:lnSpc>
            </a:pPr>
            <a:r>
              <a:rPr lang="nl-NL" sz="2800" dirty="0"/>
              <a:t>Aanpassing in risicocategorieën</a:t>
            </a:r>
          </a:p>
          <a:p>
            <a:pPr lvl="1">
              <a:lnSpc>
                <a:spcPct val="150000"/>
              </a:lnSpc>
            </a:pPr>
            <a:r>
              <a:rPr lang="nl-NL" sz="2800" dirty="0"/>
              <a:t>Beleid bij verhoogde bloeddruk zonder hoog risico</a:t>
            </a:r>
          </a:p>
          <a:p>
            <a:pPr lvl="1">
              <a:lnSpc>
                <a:spcPct val="150000"/>
              </a:lnSpc>
            </a:pPr>
            <a:r>
              <a:rPr lang="nl-NL" sz="2800" dirty="0"/>
              <a:t>Aanbevelingen voor medicamenteuze behandeling</a:t>
            </a:r>
          </a:p>
          <a:p>
            <a:endParaRPr lang="nl-NL" dirty="0"/>
          </a:p>
        </p:txBody>
      </p:sp>
      <p:pic>
        <p:nvPicPr>
          <p:cNvPr id="4" name="Picture 2">
            <a:extLst>
              <a:ext uri="{FF2B5EF4-FFF2-40B4-BE49-F238E27FC236}">
                <a16:creationId xmlns:a16="http://schemas.microsoft.com/office/drawing/2014/main" id="{E494E5ED-C2EE-5EEA-7682-E0303EB6E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CVRM bij ouderen</a:t>
            </a:r>
          </a:p>
        </p:txBody>
      </p:sp>
      <p:sp>
        <p:nvSpPr>
          <p:cNvPr id="3" name="Tijdelijke aanduiding voor inhoud 2"/>
          <p:cNvSpPr>
            <a:spLocks noGrp="1"/>
          </p:cNvSpPr>
          <p:nvPr>
            <p:ph idx="1"/>
          </p:nvPr>
        </p:nvSpPr>
        <p:spPr>
          <a:xfrm>
            <a:off x="838200" y="1825625"/>
            <a:ext cx="10515600" cy="4351338"/>
          </a:xfrm>
        </p:spPr>
        <p:txBody>
          <a:bodyPr>
            <a:normAutofit/>
          </a:bodyPr>
          <a:lstStyle/>
          <a:p>
            <a:endParaRPr lang="nl-NL" sz="2200" dirty="0"/>
          </a:p>
          <a:p>
            <a:pPr marL="0" indent="0">
              <a:buNone/>
            </a:pPr>
            <a:r>
              <a:rPr lang="nl-NL" sz="2200" dirty="0"/>
              <a:t>Gebruik CVRM-medicatie bij ouderen (≥ 75 jaar) in 2017:</a:t>
            </a:r>
          </a:p>
          <a:p>
            <a:pPr marL="342900" indent="-342900">
              <a:buFont typeface="Arial" panose="020B0604020202020204" pitchFamily="34" charset="0"/>
              <a:buChar char="•"/>
            </a:pPr>
            <a:r>
              <a:rPr lang="nl-NL" sz="2200" dirty="0"/>
              <a:t>45% gebruikte een statine</a:t>
            </a:r>
          </a:p>
          <a:p>
            <a:pPr marL="342900" indent="-342900">
              <a:buFont typeface="Arial" panose="020B0604020202020204" pitchFamily="34" charset="0"/>
              <a:buChar char="•"/>
            </a:pPr>
            <a:r>
              <a:rPr lang="nl-NL" sz="2200" dirty="0"/>
              <a:t>49% gebruikte een ACE-remmer of </a:t>
            </a:r>
            <a:r>
              <a:rPr lang="nl-NL" sz="2200" dirty="0" err="1"/>
              <a:t>angiotensine</a:t>
            </a:r>
            <a:r>
              <a:rPr lang="nl-NL" sz="2200" dirty="0"/>
              <a:t> 2-antagonist</a:t>
            </a:r>
          </a:p>
          <a:p>
            <a:endParaRPr lang="nl-NL" sz="2200" dirty="0"/>
          </a:p>
          <a:p>
            <a:pPr marL="0" indent="0">
              <a:buNone/>
            </a:pPr>
            <a:r>
              <a:rPr lang="nl-NL" sz="2200" dirty="0"/>
              <a:t>Wanneer is medicamenteuze behandeling wel of niet zinvol?</a:t>
            </a:r>
          </a:p>
          <a:p>
            <a:endParaRPr lang="nl-NL" sz="2200" dirty="0"/>
          </a:p>
          <a:p>
            <a:pPr marL="0" indent="0">
              <a:buNone/>
            </a:pPr>
            <a:r>
              <a:rPr lang="nl-NL" sz="2200" dirty="0"/>
              <a:t>Aanbevelingen voor behandeling bij ouderen: </a:t>
            </a:r>
          </a:p>
          <a:p>
            <a:pPr marL="342900" indent="-342900">
              <a:buFont typeface="Arial" panose="020B0604020202020204" pitchFamily="34" charset="0"/>
              <a:buChar char="•"/>
            </a:pPr>
            <a:r>
              <a:rPr lang="nl-NL" sz="2200" dirty="0"/>
              <a:t>NHG-Standaard </a:t>
            </a:r>
            <a:r>
              <a:rPr lang="nl-NL" sz="2200" i="1" dirty="0"/>
              <a:t>Cardiovasculair risicomanagement </a:t>
            </a:r>
            <a:r>
              <a:rPr lang="nl-NL" sz="2200" dirty="0"/>
              <a:t>(2024) </a:t>
            </a:r>
          </a:p>
          <a:p>
            <a:pPr marL="342900" indent="-342900">
              <a:buFont typeface="Arial" panose="020B0604020202020204" pitchFamily="34" charset="0"/>
              <a:buChar char="•"/>
            </a:pPr>
            <a:r>
              <a:rPr lang="nl-NL" sz="2200" dirty="0"/>
              <a:t>Praktische handleiding bij de NHG-Standaad </a:t>
            </a:r>
            <a:r>
              <a:rPr lang="nl-NL" sz="2200" i="1" dirty="0"/>
              <a:t>CVRM </a:t>
            </a:r>
            <a:r>
              <a:rPr lang="nl-NL" sz="2200" dirty="0"/>
              <a:t>(2024)</a:t>
            </a:r>
          </a:p>
          <a:p>
            <a:endParaRPr lang="nl-NL" sz="2200" dirty="0"/>
          </a:p>
        </p:txBody>
      </p:sp>
      <p:pic>
        <p:nvPicPr>
          <p:cNvPr id="4" name="Picture 2">
            <a:extLst>
              <a:ext uri="{FF2B5EF4-FFF2-40B4-BE49-F238E27FC236}">
                <a16:creationId xmlns:a16="http://schemas.microsoft.com/office/drawing/2014/main" id="{EC194D7C-9797-857D-330D-A6B3E741A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0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0"/>
          </p:nvPr>
        </p:nvSpPr>
        <p:spPr/>
        <p:txBody>
          <a:bodyPr/>
          <a:lstStyle/>
          <a:p>
            <a:pPr algn="ctr"/>
            <a:r>
              <a:rPr lang="nl-NL" sz="4000" dirty="0"/>
              <a:t>Eigen voorschrijfbeleid</a:t>
            </a:r>
          </a:p>
          <a:p>
            <a:endParaRPr lang="nl-NL" dirty="0"/>
          </a:p>
        </p:txBody>
      </p:sp>
      <p:graphicFrame>
        <p:nvGraphicFramePr>
          <p:cNvPr id="5" name="Object 4"/>
          <p:cNvGraphicFramePr>
            <a:graphicFrameLocks noChangeAspect="1"/>
          </p:cNvGraphicFramePr>
          <p:nvPr/>
        </p:nvGraphicFramePr>
        <p:xfrm>
          <a:off x="4331804" y="2409875"/>
          <a:ext cx="3528392" cy="3528392"/>
        </p:xfrm>
        <a:graphic>
          <a:graphicData uri="http://schemas.openxmlformats.org/presentationml/2006/ole">
            <mc:AlternateContent xmlns:mc="http://schemas.openxmlformats.org/markup-compatibility/2006">
              <mc:Choice xmlns:v="urn:schemas-microsoft-com:vml" Requires="v">
                <p:oleObj name="Acrobat Document" r:id="rId3" imgW="4762500" imgH="4762195" progId="AcroExch.Document.7">
                  <p:embed/>
                </p:oleObj>
              </mc:Choice>
              <mc:Fallback>
                <p:oleObj name="Acrobat Document" r:id="rId3" imgW="4762500" imgH="4762195" progId="AcroExch.Document.7">
                  <p:embed/>
                  <p:pic>
                    <p:nvPicPr>
                      <p:cNvPr id="5" name="Object 4"/>
                      <p:cNvPicPr/>
                      <p:nvPr/>
                    </p:nvPicPr>
                    <p:blipFill>
                      <a:blip r:embed="rId4"/>
                      <a:stretch>
                        <a:fillRect/>
                      </a:stretch>
                    </p:blipFill>
                    <p:spPr>
                      <a:xfrm>
                        <a:off x="4331804" y="2409875"/>
                        <a:ext cx="3528392" cy="3528392"/>
                      </a:xfrm>
                      <a:prstGeom prst="rect">
                        <a:avLst/>
                      </a:prstGeom>
                    </p:spPr>
                  </p:pic>
                </p:oleObj>
              </mc:Fallback>
            </mc:AlternateContent>
          </a:graphicData>
        </a:graphic>
      </p:graphicFrame>
    </p:spTree>
    <p:extLst>
      <p:ext uri="{BB962C8B-B14F-4D97-AF65-F5344CB8AC3E}">
        <p14:creationId xmlns:p14="http://schemas.microsoft.com/office/powerpoint/2010/main" val="413264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1167EDD-478F-260A-21C1-E410310A2A6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BC8351-A67C-40A7-A9A9-DD748086B250}" type="slidenum">
              <a:rPr lang="nl-NL" smtClean="0"/>
              <a:pPr/>
              <a:t>15</a:t>
            </a:fld>
            <a:endParaRPr lang="nl-NL" dirty="0"/>
          </a:p>
        </p:txBody>
      </p:sp>
      <p:sp>
        <p:nvSpPr>
          <p:cNvPr id="6" name="Rechthoek 5">
            <a:extLst>
              <a:ext uri="{FF2B5EF4-FFF2-40B4-BE49-F238E27FC236}">
                <a16:creationId xmlns:a16="http://schemas.microsoft.com/office/drawing/2014/main" id="{70A23272-AF7F-FD63-D7C7-40DF062A9546}"/>
              </a:ext>
            </a:extLst>
          </p:cNvPr>
          <p:cNvSpPr/>
          <p:nvPr/>
        </p:nvSpPr>
        <p:spPr>
          <a:xfrm>
            <a:off x="719663" y="6193895"/>
            <a:ext cx="3734891" cy="1624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nl-NL" b="1" dirty="0"/>
              <a:t>Schatting corresponderend</a:t>
            </a:r>
            <a:endParaRPr lang="nl-NL" dirty="0"/>
          </a:p>
        </p:txBody>
      </p:sp>
      <p:sp>
        <p:nvSpPr>
          <p:cNvPr id="2" name="Titel 1">
            <a:extLst>
              <a:ext uri="{FF2B5EF4-FFF2-40B4-BE49-F238E27FC236}">
                <a16:creationId xmlns:a16="http://schemas.microsoft.com/office/drawing/2014/main" id="{6813ACD4-20CC-DD4B-E461-1C1C0B272323}"/>
              </a:ext>
            </a:extLst>
          </p:cNvPr>
          <p:cNvSpPr>
            <a:spLocks noGrp="1"/>
          </p:cNvSpPr>
          <p:nvPr>
            <p:ph type="title"/>
          </p:nvPr>
        </p:nvSpPr>
        <p:spPr>
          <a:xfrm>
            <a:off x="838200" y="136525"/>
            <a:ext cx="9766738" cy="1062695"/>
          </a:xfrm>
        </p:spPr>
        <p:txBody>
          <a:bodyPr/>
          <a:lstStyle/>
          <a:p>
            <a:r>
              <a:rPr lang="nl-NL" dirty="0"/>
              <a:t>Ouderen</a:t>
            </a:r>
          </a:p>
        </p:txBody>
      </p:sp>
      <p:sp>
        <p:nvSpPr>
          <p:cNvPr id="3" name="Tijdelijke aanduiding voor inhoud 2">
            <a:extLst>
              <a:ext uri="{FF2B5EF4-FFF2-40B4-BE49-F238E27FC236}">
                <a16:creationId xmlns:a16="http://schemas.microsoft.com/office/drawing/2014/main" id="{09A083C6-DEF8-C429-136D-CE42CF9B0086}"/>
              </a:ext>
            </a:extLst>
          </p:cNvPr>
          <p:cNvSpPr>
            <a:spLocks noGrp="1"/>
          </p:cNvSpPr>
          <p:nvPr>
            <p:ph idx="1"/>
          </p:nvPr>
        </p:nvSpPr>
        <p:spPr>
          <a:xfrm>
            <a:off x="838200" y="1007136"/>
            <a:ext cx="10874829" cy="4351338"/>
          </a:xfrm>
        </p:spPr>
        <p:txBody>
          <a:bodyPr>
            <a:normAutofit/>
          </a:bodyPr>
          <a:lstStyle/>
          <a:p>
            <a:endParaRPr lang="nl-NL" sz="2200" dirty="0"/>
          </a:p>
          <a:p>
            <a:r>
              <a:rPr lang="nl-NL" sz="2200" dirty="0"/>
              <a:t>2024: 20% van bevolking 65+</a:t>
            </a:r>
          </a:p>
          <a:p>
            <a:pPr lvl="1"/>
            <a:r>
              <a:rPr lang="nl-NL" sz="2200" dirty="0"/>
              <a:t>2040: 26% van de bevolking 65+</a:t>
            </a:r>
          </a:p>
          <a:p>
            <a:r>
              <a:rPr lang="nl-NL" sz="2200" dirty="0"/>
              <a:t>Ouderen langer blootgesteld aan risicofactoren</a:t>
            </a:r>
          </a:p>
          <a:p>
            <a:pPr lvl="1"/>
            <a:r>
              <a:rPr lang="nl-NL" sz="2200" dirty="0"/>
              <a:t>Vaak verhoogde bloeddruk en meer atherosclerose</a:t>
            </a:r>
          </a:p>
          <a:p>
            <a:r>
              <a:rPr lang="nl-NL" sz="2200" dirty="0"/>
              <a:t>Levensverwachting ↑, aantal gezonde jaren </a:t>
            </a:r>
            <a:r>
              <a:rPr lang="nl-NL" sz="2200" dirty="0">
                <a:latin typeface="Calibri" panose="020F0502020204030204" pitchFamily="34" charset="0"/>
                <a:ea typeface="Calibri" panose="020F0502020204030204" pitchFamily="34" charset="0"/>
                <a:cs typeface="Calibri" panose="020F0502020204030204" pitchFamily="34" charset="0"/>
              </a:rPr>
              <a:t>↓</a:t>
            </a:r>
            <a:endParaRPr lang="nl-NL" sz="2200" dirty="0"/>
          </a:p>
        </p:txBody>
      </p:sp>
      <p:graphicFrame>
        <p:nvGraphicFramePr>
          <p:cNvPr id="7" name="Tabel 6">
            <a:extLst>
              <a:ext uri="{FF2B5EF4-FFF2-40B4-BE49-F238E27FC236}">
                <a16:creationId xmlns:a16="http://schemas.microsoft.com/office/drawing/2014/main" id="{CEF80F98-655B-2D8F-8608-7EE59DA42F1B}"/>
              </a:ext>
            </a:extLst>
          </p:cNvPr>
          <p:cNvGraphicFramePr>
            <a:graphicFrameLocks noGrp="1"/>
          </p:cNvGraphicFramePr>
          <p:nvPr>
            <p:extLst>
              <p:ext uri="{D42A27DB-BD31-4B8C-83A1-F6EECF244321}">
                <p14:modId xmlns:p14="http://schemas.microsoft.com/office/powerpoint/2010/main" val="3156909648"/>
              </p:ext>
            </p:extLst>
          </p:nvPr>
        </p:nvGraphicFramePr>
        <p:xfrm>
          <a:off x="578069" y="3429000"/>
          <a:ext cx="10286999" cy="2987040"/>
        </p:xfrm>
        <a:graphic>
          <a:graphicData uri="http://schemas.openxmlformats.org/drawingml/2006/table">
            <a:tbl>
              <a:tblPr firstRow="1" bandRow="1">
                <a:tableStyleId>{5C22544A-7EE6-4342-B048-85BDC9FD1C3A}</a:tableStyleId>
              </a:tblPr>
              <a:tblGrid>
                <a:gridCol w="1176425">
                  <a:extLst>
                    <a:ext uri="{9D8B030D-6E8A-4147-A177-3AD203B41FA5}">
                      <a16:colId xmlns:a16="http://schemas.microsoft.com/office/drawing/2014/main" val="1660228665"/>
                    </a:ext>
                  </a:extLst>
                </a:gridCol>
                <a:gridCol w="2170932">
                  <a:extLst>
                    <a:ext uri="{9D8B030D-6E8A-4147-A177-3AD203B41FA5}">
                      <a16:colId xmlns:a16="http://schemas.microsoft.com/office/drawing/2014/main" val="2879298307"/>
                    </a:ext>
                  </a:extLst>
                </a:gridCol>
                <a:gridCol w="2313214">
                  <a:extLst>
                    <a:ext uri="{9D8B030D-6E8A-4147-A177-3AD203B41FA5}">
                      <a16:colId xmlns:a16="http://schemas.microsoft.com/office/drawing/2014/main" val="3988541258"/>
                    </a:ext>
                  </a:extLst>
                </a:gridCol>
                <a:gridCol w="2313214">
                  <a:extLst>
                    <a:ext uri="{9D8B030D-6E8A-4147-A177-3AD203B41FA5}">
                      <a16:colId xmlns:a16="http://schemas.microsoft.com/office/drawing/2014/main" val="822371943"/>
                    </a:ext>
                  </a:extLst>
                </a:gridCol>
                <a:gridCol w="2313214">
                  <a:extLst>
                    <a:ext uri="{9D8B030D-6E8A-4147-A177-3AD203B41FA5}">
                      <a16:colId xmlns:a16="http://schemas.microsoft.com/office/drawing/2014/main" val="3725979400"/>
                    </a:ext>
                  </a:extLst>
                </a:gridCol>
              </a:tblGrid>
              <a:tr h="433137">
                <a:tc gridSpan="5">
                  <a:txBody>
                    <a:bodyPr/>
                    <a:lstStyle/>
                    <a:p>
                      <a:pPr algn="ctr"/>
                      <a:r>
                        <a:rPr lang="nl-NL" sz="2800" dirty="0"/>
                        <a:t>Gemiddelde levensverwachting</a:t>
                      </a:r>
                    </a:p>
                  </a:txBody>
                  <a:tcPr>
                    <a:solidFill>
                      <a:srgbClr val="0070C0"/>
                    </a:solidFill>
                  </a:tcPr>
                </a:tc>
                <a:tc hMerge="1">
                  <a:txBody>
                    <a:bodyPr/>
                    <a:lstStyle/>
                    <a:p>
                      <a:endParaRPr dirty="0"/>
                    </a:p>
                  </a:txBody>
                  <a:tcPr>
                    <a:solidFill>
                      <a:srgbClr val="0070C0"/>
                    </a:solidFill>
                  </a:tcPr>
                </a:tc>
                <a:tc hMerge="1">
                  <a:txBody>
                    <a:bodyPr/>
                    <a:lstStyle/>
                    <a:p>
                      <a:pPr algn="ctr"/>
                      <a:endParaRPr lang="nl-NL" sz="3200" dirty="0"/>
                    </a:p>
                  </a:txBody>
                  <a:tcPr>
                    <a:solidFill>
                      <a:srgbClr val="0070C0"/>
                    </a:solidFill>
                  </a:tcPr>
                </a:tc>
                <a:tc hMerge="1">
                  <a:txBody>
                    <a:bodyPr/>
                    <a:lstStyle/>
                    <a:p>
                      <a:pPr algn="ctr"/>
                      <a:endParaRPr lang="nl-NL" sz="3200" dirty="0"/>
                    </a:p>
                  </a:txBody>
                  <a:tcPr>
                    <a:solidFill>
                      <a:srgbClr val="0070C0"/>
                    </a:solidFill>
                  </a:tcPr>
                </a:tc>
                <a:tc hMerge="1">
                  <a:txBody>
                    <a:bodyPr/>
                    <a:lstStyle/>
                    <a:p>
                      <a:pPr algn="ctr"/>
                      <a:endParaRPr lang="nl-NL" sz="3200" dirty="0"/>
                    </a:p>
                  </a:txBody>
                  <a:tcPr>
                    <a:solidFill>
                      <a:srgbClr val="0070C0"/>
                    </a:solidFill>
                  </a:tcPr>
                </a:tc>
                <a:extLst>
                  <a:ext uri="{0D108BD9-81ED-4DB2-BD59-A6C34878D82A}">
                    <a16:rowId xmlns:a16="http://schemas.microsoft.com/office/drawing/2014/main" val="3873158096"/>
                  </a:ext>
                </a:extLst>
              </a:tr>
              <a:tr h="540000">
                <a:tc>
                  <a:txBody>
                    <a:bodyPr/>
                    <a:lstStyle/>
                    <a:p>
                      <a:endParaRPr lang="nl-NL" sz="2400" b="1" dirty="0"/>
                    </a:p>
                  </a:txBody>
                  <a:tcPr anchor="ctr">
                    <a:solidFill>
                      <a:srgbClr val="0070C0">
                        <a:alpha val="40000"/>
                      </a:srgbClr>
                    </a:solidFill>
                  </a:tcPr>
                </a:tc>
                <a:tc>
                  <a:txBody>
                    <a:bodyPr/>
                    <a:lstStyle/>
                    <a:p>
                      <a:pPr algn="ctr"/>
                      <a:r>
                        <a:rPr lang="nl-NL" sz="2400" b="1" dirty="0"/>
                        <a:t>Geboren in 2023</a:t>
                      </a:r>
                    </a:p>
                  </a:txBody>
                  <a:tcPr anchor="ctr">
                    <a:solidFill>
                      <a:srgbClr val="0070C0">
                        <a:alpha val="40000"/>
                      </a:srgbClr>
                    </a:solidFill>
                  </a:tcPr>
                </a:tc>
                <a:tc>
                  <a:txBody>
                    <a:bodyPr/>
                    <a:lstStyle/>
                    <a:p>
                      <a:pPr algn="ctr"/>
                      <a:r>
                        <a:rPr lang="nl-NL" sz="2400" b="1" dirty="0"/>
                        <a:t>65-jarige leeftijd</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t>70-jarige leeftijd</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t>80-jarige leeftijd</a:t>
                      </a:r>
                    </a:p>
                  </a:txBody>
                  <a:tcPr anchor="ctr">
                    <a:solidFill>
                      <a:srgbClr val="0070C0">
                        <a:alpha val="40000"/>
                      </a:srgbClr>
                    </a:solidFill>
                  </a:tcPr>
                </a:tc>
                <a:extLst>
                  <a:ext uri="{0D108BD9-81ED-4DB2-BD59-A6C34878D82A}">
                    <a16:rowId xmlns:a16="http://schemas.microsoft.com/office/drawing/2014/main" val="3110626010"/>
                  </a:ext>
                </a:extLst>
              </a:tr>
              <a:tr h="540000">
                <a:tc>
                  <a:txBody>
                    <a:bodyPr/>
                    <a:lstStyle/>
                    <a:p>
                      <a:r>
                        <a:rPr lang="nl-NL" sz="2400" b="1" dirty="0"/>
                        <a:t>Man</a:t>
                      </a:r>
                    </a:p>
                  </a:txBody>
                  <a:tcPr anchor="ctr">
                    <a:solidFill>
                      <a:srgbClr val="0070C0">
                        <a:alpha val="40000"/>
                      </a:srgbClr>
                    </a:solidFill>
                  </a:tcPr>
                </a:tc>
                <a:tc>
                  <a:txBody>
                    <a:bodyPr/>
                    <a:lstStyle/>
                    <a:p>
                      <a:pPr algn="ctr"/>
                      <a:r>
                        <a:rPr lang="nl-NL" sz="2400" dirty="0"/>
                        <a:t>80,3 jaar</a:t>
                      </a:r>
                    </a:p>
                  </a:txBody>
                  <a:tcPr anchor="ctr">
                    <a:solidFill>
                      <a:srgbClr val="0070C0">
                        <a:alpha val="40000"/>
                      </a:srgbClr>
                    </a:solidFill>
                  </a:tcPr>
                </a:tc>
                <a:tc>
                  <a:txBody>
                    <a:bodyPr/>
                    <a:lstStyle/>
                    <a:p>
                      <a:pPr algn="ctr"/>
                      <a:r>
                        <a:rPr lang="nl-NL" sz="2400" dirty="0"/>
                        <a:t>+ 19,2 (84,2 jaar)</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t>+ 15,3 </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t>+ 8,5</a:t>
                      </a:r>
                    </a:p>
                  </a:txBody>
                  <a:tcPr anchor="ctr">
                    <a:solidFill>
                      <a:srgbClr val="0070C0">
                        <a:alpha val="40000"/>
                      </a:srgbClr>
                    </a:solidFill>
                  </a:tcPr>
                </a:tc>
                <a:extLst>
                  <a:ext uri="{0D108BD9-81ED-4DB2-BD59-A6C34878D82A}">
                    <a16:rowId xmlns:a16="http://schemas.microsoft.com/office/drawing/2014/main" val="1663144535"/>
                  </a:ext>
                </a:extLst>
              </a:tr>
              <a:tr h="540000">
                <a:tc>
                  <a:txBody>
                    <a:bodyPr/>
                    <a:lstStyle/>
                    <a:p>
                      <a:r>
                        <a:rPr lang="nl-NL" sz="2400" b="1" dirty="0"/>
                        <a:t>Vrouw</a:t>
                      </a:r>
                    </a:p>
                  </a:txBody>
                  <a:tcPr anchor="ctr">
                    <a:solidFill>
                      <a:srgbClr val="0070C0">
                        <a:alpha val="40000"/>
                      </a:srgbClr>
                    </a:solidFill>
                  </a:tcPr>
                </a:tc>
                <a:tc>
                  <a:txBody>
                    <a:bodyPr/>
                    <a:lstStyle/>
                    <a:p>
                      <a:pPr algn="ctr"/>
                      <a:r>
                        <a:rPr lang="nl-NL" sz="2400" dirty="0"/>
                        <a:t>83,3 jaar</a:t>
                      </a:r>
                    </a:p>
                  </a:txBody>
                  <a:tcPr anchor="ctr">
                    <a:solidFill>
                      <a:srgbClr val="0070C0">
                        <a:alpha val="40000"/>
                      </a:srgbClr>
                    </a:solidFill>
                  </a:tcPr>
                </a:tc>
                <a:tc>
                  <a:txBody>
                    <a:bodyPr/>
                    <a:lstStyle/>
                    <a:p>
                      <a:pPr algn="ctr"/>
                      <a:r>
                        <a:rPr lang="nl-NL" sz="2400" dirty="0"/>
                        <a:t>+ 21,3 (86,3 jaar)</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t>+ 17,2</a:t>
                      </a:r>
                    </a:p>
                  </a:txBody>
                  <a:tcPr anchor="ctr">
                    <a:solidFill>
                      <a:srgbClr val="0070C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t>+ 9,8</a:t>
                      </a:r>
                    </a:p>
                  </a:txBody>
                  <a:tcPr anchor="ctr">
                    <a:solidFill>
                      <a:srgbClr val="0070C0">
                        <a:alpha val="40000"/>
                      </a:srgbClr>
                    </a:solidFill>
                  </a:tcPr>
                </a:tc>
                <a:extLst>
                  <a:ext uri="{0D108BD9-81ED-4DB2-BD59-A6C34878D82A}">
                    <a16:rowId xmlns:a16="http://schemas.microsoft.com/office/drawing/2014/main" val="1909680745"/>
                  </a:ext>
                </a:extLst>
              </a:tr>
            </a:tbl>
          </a:graphicData>
        </a:graphic>
      </p:graphicFrame>
      <p:pic>
        <p:nvPicPr>
          <p:cNvPr id="5" name="Picture 2">
            <a:extLst>
              <a:ext uri="{FF2B5EF4-FFF2-40B4-BE49-F238E27FC236}">
                <a16:creationId xmlns:a16="http://schemas.microsoft.com/office/drawing/2014/main" id="{87CBC54A-C5EC-0E3E-A85E-BBF35A0C6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0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Casus mevrouw van Bokhoven</a:t>
            </a:r>
          </a:p>
        </p:txBody>
      </p:sp>
      <p:sp>
        <p:nvSpPr>
          <p:cNvPr id="7" name="Tijdelijke aanduiding voor inhoud 6"/>
          <p:cNvSpPr>
            <a:spLocks noGrp="1"/>
          </p:cNvSpPr>
          <p:nvPr>
            <p:ph sz="half" idx="1"/>
          </p:nvPr>
        </p:nvSpPr>
        <p:spPr>
          <a:xfrm>
            <a:off x="838200" y="1825625"/>
            <a:ext cx="5181600" cy="4351338"/>
          </a:xfrm>
        </p:spPr>
        <p:txBody>
          <a:bodyPr>
            <a:normAutofit lnSpcReduction="10000"/>
          </a:bodyPr>
          <a:lstStyle/>
          <a:p>
            <a:endParaRPr lang="nl-NL" sz="1800" dirty="0"/>
          </a:p>
          <a:p>
            <a:pPr>
              <a:spcBef>
                <a:spcPts val="600"/>
              </a:spcBef>
            </a:pPr>
            <a:r>
              <a:rPr lang="nl-NL" sz="1800" dirty="0"/>
              <a:t>Mevrouw van Bokhoven (76) gebruikt 7 geneesmiddelen. Ze heeft een druk sociaal leven. In het verleden had ze een laag risico op HVZ. </a:t>
            </a:r>
          </a:p>
          <a:p>
            <a:pPr>
              <a:spcBef>
                <a:spcPts val="600"/>
              </a:spcBef>
            </a:pPr>
            <a:endParaRPr lang="nl-NL" sz="1800" dirty="0"/>
          </a:p>
          <a:p>
            <a:pPr>
              <a:spcBef>
                <a:spcPts val="600"/>
              </a:spcBef>
            </a:pPr>
            <a:r>
              <a:rPr lang="nl-NL" sz="1800" dirty="0"/>
              <a:t>Huidige waardes zijn o.a.: </a:t>
            </a:r>
          </a:p>
          <a:p>
            <a:pPr marL="342900" indent="-342900">
              <a:spcBef>
                <a:spcPts val="600"/>
              </a:spcBef>
              <a:buFont typeface="Arial" panose="020B0604020202020204" pitchFamily="34" charset="0"/>
              <a:buChar char="•"/>
            </a:pPr>
            <a:r>
              <a:rPr lang="nl-NL" sz="1800" dirty="0"/>
              <a:t>bloeddruk: 158/90 </a:t>
            </a:r>
            <a:r>
              <a:rPr lang="nl-NL" sz="1800" dirty="0" err="1"/>
              <a:t>mmHg</a:t>
            </a:r>
            <a:r>
              <a:rPr lang="nl-NL" sz="1800" dirty="0"/>
              <a:t> </a:t>
            </a:r>
          </a:p>
          <a:p>
            <a:pPr marL="342900" indent="-342900">
              <a:spcBef>
                <a:spcPts val="600"/>
              </a:spcBef>
              <a:buFont typeface="Arial" panose="020B0604020202020204" pitchFamily="34" charset="0"/>
              <a:buChar char="•"/>
            </a:pPr>
            <a:r>
              <a:rPr lang="nl-NL" sz="1800" dirty="0"/>
              <a:t>Non-HDL cholesterol 4,6 </a:t>
            </a:r>
            <a:r>
              <a:rPr lang="nl-NL" sz="1800" dirty="0" err="1"/>
              <a:t>mmol</a:t>
            </a:r>
            <a:r>
              <a:rPr lang="nl-NL" sz="1800" dirty="0"/>
              <a:t>/l</a:t>
            </a:r>
          </a:p>
          <a:p>
            <a:pPr marL="342900" indent="-342900">
              <a:spcBef>
                <a:spcPts val="600"/>
              </a:spcBef>
              <a:buFont typeface="Arial" panose="020B0604020202020204" pitchFamily="34" charset="0"/>
              <a:buChar char="•"/>
            </a:pPr>
            <a:r>
              <a:rPr lang="nl-NL" sz="1800" dirty="0"/>
              <a:t>BMI: 29 kg/m</a:t>
            </a:r>
            <a:r>
              <a:rPr lang="nl-NL" sz="1800" baseline="30000" dirty="0"/>
              <a:t>2</a:t>
            </a:r>
          </a:p>
          <a:p>
            <a:pPr>
              <a:spcBef>
                <a:spcPts val="600"/>
              </a:spcBef>
            </a:pPr>
            <a:endParaRPr lang="nl-NL" sz="1800" dirty="0"/>
          </a:p>
          <a:p>
            <a:pPr>
              <a:spcBef>
                <a:spcPts val="600"/>
              </a:spcBef>
            </a:pPr>
            <a:r>
              <a:rPr lang="nl-NL" sz="1800" i="1" dirty="0"/>
              <a:t>Overweegt (of adviseert) u een medicamenteuze behandeling van verhoogde bloeddruk en verhoogd cholesterol? Zo ja, waarom? </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7683" r="-1" b="26682"/>
          <a:stretch/>
        </p:blipFill>
        <p:spPr>
          <a:xfrm>
            <a:off x="6172200" y="1825625"/>
            <a:ext cx="5181600" cy="4351338"/>
          </a:xfrm>
          <a:prstGeom prst="rect">
            <a:avLst/>
          </a:prstGeom>
          <a:noFill/>
        </p:spPr>
      </p:pic>
      <p:pic>
        <p:nvPicPr>
          <p:cNvPr id="3" name="Picture 2">
            <a:extLst>
              <a:ext uri="{FF2B5EF4-FFF2-40B4-BE49-F238E27FC236}">
                <a16:creationId xmlns:a16="http://schemas.microsoft.com/office/drawing/2014/main" id="{2BCAF694-871D-65E1-EB9A-A8D2819DB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0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2666227-2BC3-AFB0-68F8-DD94DC23B65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BC8351-A67C-40A7-A9A9-DD748086B250}" type="slidenum">
              <a:rPr lang="nl-NL" smtClean="0"/>
              <a:pPr/>
              <a:t>17</a:t>
            </a:fld>
            <a:endParaRPr lang="nl-NL" dirty="0"/>
          </a:p>
        </p:txBody>
      </p:sp>
      <p:sp>
        <p:nvSpPr>
          <p:cNvPr id="5" name="Rechthoek 4">
            <a:extLst>
              <a:ext uri="{FF2B5EF4-FFF2-40B4-BE49-F238E27FC236}">
                <a16:creationId xmlns:a16="http://schemas.microsoft.com/office/drawing/2014/main" id="{743082A7-C443-C248-58D9-6A9986BEBEAC}"/>
              </a:ext>
            </a:extLst>
          </p:cNvPr>
          <p:cNvSpPr/>
          <p:nvPr/>
        </p:nvSpPr>
        <p:spPr>
          <a:xfrm flipH="1">
            <a:off x="690334" y="6224461"/>
            <a:ext cx="45719" cy="131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Tijdelijke aanduiding voor inhoud 4">
            <a:extLst>
              <a:ext uri="{FF2B5EF4-FFF2-40B4-BE49-F238E27FC236}">
                <a16:creationId xmlns:a16="http://schemas.microsoft.com/office/drawing/2014/main" id="{2F0BCA34-8010-0FC8-DA69-2997ADF50348}"/>
              </a:ext>
            </a:extLst>
          </p:cNvPr>
          <p:cNvPicPr>
            <a:picLocks noChangeAspect="1"/>
          </p:cNvPicPr>
          <p:nvPr/>
        </p:nvPicPr>
        <p:blipFill>
          <a:blip r:embed="rId3"/>
          <a:srcRect l="4341" t="38235"/>
          <a:stretch/>
        </p:blipFill>
        <p:spPr>
          <a:xfrm>
            <a:off x="704631" y="3181795"/>
            <a:ext cx="7786579" cy="2677375"/>
          </a:xfrm>
          <a:prstGeom prst="rect">
            <a:avLst/>
          </a:prstGeom>
        </p:spPr>
      </p:pic>
      <p:sp>
        <p:nvSpPr>
          <p:cNvPr id="2" name="Titel 1">
            <a:extLst>
              <a:ext uri="{FF2B5EF4-FFF2-40B4-BE49-F238E27FC236}">
                <a16:creationId xmlns:a16="http://schemas.microsoft.com/office/drawing/2014/main" id="{38E5327F-350D-A4D8-49EB-C2807A68439E}"/>
              </a:ext>
            </a:extLst>
          </p:cNvPr>
          <p:cNvSpPr>
            <a:spLocks noGrp="1"/>
          </p:cNvSpPr>
          <p:nvPr>
            <p:ph type="title"/>
          </p:nvPr>
        </p:nvSpPr>
        <p:spPr/>
        <p:txBody>
          <a:bodyPr/>
          <a:lstStyle/>
          <a:p>
            <a:pPr algn="ctr"/>
            <a:r>
              <a:rPr lang="nl-NL" dirty="0"/>
              <a:t>Risicoschatting bij ouderen</a:t>
            </a:r>
          </a:p>
        </p:txBody>
      </p:sp>
      <p:graphicFrame>
        <p:nvGraphicFramePr>
          <p:cNvPr id="6" name="Tabel 5">
            <a:extLst>
              <a:ext uri="{FF2B5EF4-FFF2-40B4-BE49-F238E27FC236}">
                <a16:creationId xmlns:a16="http://schemas.microsoft.com/office/drawing/2014/main" id="{352C01D1-C5C0-168E-AC57-735439D14067}"/>
              </a:ext>
            </a:extLst>
          </p:cNvPr>
          <p:cNvGraphicFramePr>
            <a:graphicFrameLocks noGrp="1"/>
          </p:cNvGraphicFramePr>
          <p:nvPr>
            <p:extLst>
              <p:ext uri="{D42A27DB-BD31-4B8C-83A1-F6EECF244321}">
                <p14:modId xmlns:p14="http://schemas.microsoft.com/office/powerpoint/2010/main" val="2493958931"/>
              </p:ext>
            </p:extLst>
          </p:nvPr>
        </p:nvGraphicFramePr>
        <p:xfrm>
          <a:off x="8824473" y="3271909"/>
          <a:ext cx="2885705" cy="2038462"/>
        </p:xfrm>
        <a:graphic>
          <a:graphicData uri="http://schemas.openxmlformats.org/drawingml/2006/table">
            <a:tbl>
              <a:tblPr firstRow="1" bandRow="1">
                <a:tableStyleId>{5C22544A-7EE6-4342-B048-85BDC9FD1C3A}</a:tableStyleId>
              </a:tblPr>
              <a:tblGrid>
                <a:gridCol w="1661281">
                  <a:extLst>
                    <a:ext uri="{9D8B030D-6E8A-4147-A177-3AD203B41FA5}">
                      <a16:colId xmlns:a16="http://schemas.microsoft.com/office/drawing/2014/main" val="646869617"/>
                    </a:ext>
                  </a:extLst>
                </a:gridCol>
                <a:gridCol w="381068">
                  <a:extLst>
                    <a:ext uri="{9D8B030D-6E8A-4147-A177-3AD203B41FA5}">
                      <a16:colId xmlns:a16="http://schemas.microsoft.com/office/drawing/2014/main" val="1936942124"/>
                    </a:ext>
                  </a:extLst>
                </a:gridCol>
                <a:gridCol w="843356">
                  <a:extLst>
                    <a:ext uri="{9D8B030D-6E8A-4147-A177-3AD203B41FA5}">
                      <a16:colId xmlns:a16="http://schemas.microsoft.com/office/drawing/2014/main" val="1155917955"/>
                    </a:ext>
                  </a:extLst>
                </a:gridCol>
              </a:tblGrid>
              <a:tr h="392542">
                <a:tc>
                  <a:txBody>
                    <a:bodyPr/>
                    <a:lstStyle/>
                    <a:p>
                      <a:r>
                        <a:rPr lang="nl-NL" sz="1800" dirty="0">
                          <a:solidFill>
                            <a:schemeClr val="tx1"/>
                          </a:solidFill>
                        </a:rPr>
                        <a:t>Risico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dirty="0">
                          <a:solidFill>
                            <a:schemeClr val="tx1"/>
                          </a:solidFill>
                        </a:rPr>
                        <a:t>≥ 70 jaar*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715154"/>
                  </a:ext>
                </a:extLst>
              </a:tr>
              <a:tr h="313153">
                <a:tc>
                  <a:txBody>
                    <a:bodyPr/>
                    <a:lstStyle/>
                    <a:p>
                      <a:r>
                        <a:rPr lang="nl-NL" sz="1800" dirty="0">
                          <a:solidFill>
                            <a:schemeClr val="tx1"/>
                          </a:solidFill>
                        </a:rPr>
                        <a:t>Laag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nl-NL" sz="1800" dirty="0">
                          <a:solidFill>
                            <a:schemeClr val="tx1"/>
                          </a:solidFill>
                        </a:rPr>
                        <a:t>n.v.t.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544304"/>
                  </a:ext>
                </a:extLst>
              </a:tr>
              <a:tr h="320950">
                <a:tc>
                  <a:txBody>
                    <a:bodyPr/>
                    <a:lstStyle/>
                    <a:p>
                      <a:r>
                        <a:rPr lang="nl-NL" sz="1800" dirty="0">
                          <a:solidFill>
                            <a:schemeClr val="tx1"/>
                          </a:solidFill>
                        </a:rPr>
                        <a:t>Matig verhoogd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NL"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nl-NL" sz="1800" dirty="0">
                          <a:solidFill>
                            <a:schemeClr val="tx1"/>
                          </a:solidFill>
                        </a:rPr>
                        <a:t>&lt;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90977"/>
                  </a:ext>
                </a:extLst>
              </a:tr>
              <a:tr h="392542">
                <a:tc>
                  <a:txBody>
                    <a:bodyPr/>
                    <a:lstStyle/>
                    <a:p>
                      <a:r>
                        <a:rPr lang="nl-NL" sz="1800" dirty="0">
                          <a:solidFill>
                            <a:schemeClr val="tx1"/>
                          </a:solidFill>
                        </a:rPr>
                        <a:t>Hoog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NL"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nl-NL" sz="1800" dirty="0">
                          <a:solidFill>
                            <a:schemeClr val="tx1"/>
                          </a:solidFill>
                        </a:rPr>
                        <a: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875077"/>
                  </a:ext>
                </a:extLst>
              </a:tr>
            </a:tbl>
          </a:graphicData>
        </a:graphic>
      </p:graphicFrame>
      <p:sp>
        <p:nvSpPr>
          <p:cNvPr id="7" name="Tekstvak 6">
            <a:extLst>
              <a:ext uri="{FF2B5EF4-FFF2-40B4-BE49-F238E27FC236}">
                <a16:creationId xmlns:a16="http://schemas.microsoft.com/office/drawing/2014/main" id="{BEB60C11-1826-9B55-934D-87BADA6EFB00}"/>
              </a:ext>
            </a:extLst>
          </p:cNvPr>
          <p:cNvSpPr txBox="1"/>
          <p:nvPr/>
        </p:nvSpPr>
        <p:spPr>
          <a:xfrm>
            <a:off x="2132610" y="1690688"/>
            <a:ext cx="3009405" cy="646331"/>
          </a:xfrm>
          <a:prstGeom prst="rect">
            <a:avLst/>
          </a:prstGeom>
          <a:noFill/>
        </p:spPr>
        <p:txBody>
          <a:bodyPr wrap="square" rtlCol="0">
            <a:spAutoFit/>
          </a:bodyPr>
          <a:lstStyle/>
          <a:p>
            <a:r>
              <a:rPr lang="nl-NL" sz="3600" dirty="0"/>
              <a:t>SCORE2-OP</a:t>
            </a:r>
          </a:p>
        </p:txBody>
      </p:sp>
      <p:sp>
        <p:nvSpPr>
          <p:cNvPr id="8" name="Tekstvak 7">
            <a:extLst>
              <a:ext uri="{FF2B5EF4-FFF2-40B4-BE49-F238E27FC236}">
                <a16:creationId xmlns:a16="http://schemas.microsoft.com/office/drawing/2014/main" id="{35FCB2CB-6458-D88B-3D3D-E05BC95A13FA}"/>
              </a:ext>
            </a:extLst>
          </p:cNvPr>
          <p:cNvSpPr txBox="1"/>
          <p:nvPr/>
        </p:nvSpPr>
        <p:spPr>
          <a:xfrm>
            <a:off x="838200" y="2354839"/>
            <a:ext cx="5598226" cy="461665"/>
          </a:xfrm>
          <a:prstGeom prst="rect">
            <a:avLst/>
          </a:prstGeom>
          <a:noFill/>
        </p:spPr>
        <p:txBody>
          <a:bodyPr wrap="square" rtlCol="0">
            <a:spAutoFit/>
          </a:bodyPr>
          <a:lstStyle/>
          <a:p>
            <a:r>
              <a:rPr lang="nl-NL" sz="2400" dirty="0"/>
              <a:t>10-jaarsrisico (fataal en niet-fataal) HVZ</a:t>
            </a:r>
          </a:p>
        </p:txBody>
      </p:sp>
      <p:sp>
        <p:nvSpPr>
          <p:cNvPr id="9" name="Tekstvak 8">
            <a:extLst>
              <a:ext uri="{FF2B5EF4-FFF2-40B4-BE49-F238E27FC236}">
                <a16:creationId xmlns:a16="http://schemas.microsoft.com/office/drawing/2014/main" id="{51C81872-2B2D-9881-B10E-E0FFDAB42586}"/>
              </a:ext>
            </a:extLst>
          </p:cNvPr>
          <p:cNvSpPr txBox="1"/>
          <p:nvPr/>
        </p:nvSpPr>
        <p:spPr>
          <a:xfrm>
            <a:off x="8323325" y="5392750"/>
            <a:ext cx="3888000" cy="584775"/>
          </a:xfrm>
          <a:prstGeom prst="rect">
            <a:avLst/>
          </a:prstGeom>
          <a:noFill/>
        </p:spPr>
        <p:txBody>
          <a:bodyPr wrap="square" rtlCol="0">
            <a:spAutoFit/>
          </a:bodyPr>
          <a:lstStyle/>
          <a:p>
            <a:pPr algn="ctr"/>
            <a:r>
              <a:rPr lang="nl-NL" sz="1600" dirty="0"/>
              <a:t>*Geen absolute grens voor medicamenteuze behandeling van risicofactoren</a:t>
            </a:r>
          </a:p>
        </p:txBody>
      </p:sp>
      <p:pic>
        <p:nvPicPr>
          <p:cNvPr id="10" name="Picture 2">
            <a:extLst>
              <a:ext uri="{FF2B5EF4-FFF2-40B4-BE49-F238E27FC236}">
                <a16:creationId xmlns:a16="http://schemas.microsoft.com/office/drawing/2014/main" id="{0D65CD5E-751C-C85C-5338-2D1EC37E7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Casus mevrouw van Bokhoven</a:t>
            </a:r>
          </a:p>
        </p:txBody>
      </p:sp>
      <p:sp>
        <p:nvSpPr>
          <p:cNvPr id="7" name="Tijdelijke aanduiding voor inhoud 6"/>
          <p:cNvSpPr>
            <a:spLocks noGrp="1"/>
          </p:cNvSpPr>
          <p:nvPr>
            <p:ph sz="half" idx="1"/>
          </p:nvPr>
        </p:nvSpPr>
        <p:spPr>
          <a:xfrm>
            <a:off x="838200" y="1825625"/>
            <a:ext cx="5181600" cy="4351338"/>
          </a:xfrm>
        </p:spPr>
        <p:txBody>
          <a:bodyPr>
            <a:normAutofit/>
          </a:bodyPr>
          <a:lstStyle/>
          <a:p>
            <a:endParaRPr lang="nl-NL" dirty="0"/>
          </a:p>
          <a:p>
            <a:pPr marL="0" indent="0">
              <a:buNone/>
            </a:pPr>
            <a:r>
              <a:rPr lang="nl-NL" i="1" dirty="0"/>
              <a:t>Wat zou uw beleid zijn (of adviseert u) als mevrouw Van </a:t>
            </a:r>
          </a:p>
          <a:p>
            <a:pPr marL="0" indent="0">
              <a:buNone/>
            </a:pPr>
            <a:r>
              <a:rPr lang="nl-NL" i="1" dirty="0"/>
              <a:t>Bokhoven bekend is met          angina pectoris? </a:t>
            </a:r>
          </a:p>
          <a:p>
            <a:endParaRPr lang="nl-NL" i="1" dirty="0"/>
          </a:p>
          <a:p>
            <a:endParaRPr lang="nl-NL" i="1"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7683" r="-1" b="26682"/>
          <a:stretch/>
        </p:blipFill>
        <p:spPr>
          <a:xfrm>
            <a:off x="6172200" y="1825625"/>
            <a:ext cx="5181600" cy="4351338"/>
          </a:xfrm>
          <a:prstGeom prst="rect">
            <a:avLst/>
          </a:prstGeom>
          <a:noFill/>
        </p:spPr>
      </p:pic>
      <p:pic>
        <p:nvPicPr>
          <p:cNvPr id="3" name="Picture 2">
            <a:extLst>
              <a:ext uri="{FF2B5EF4-FFF2-40B4-BE49-F238E27FC236}">
                <a16:creationId xmlns:a16="http://schemas.microsoft.com/office/drawing/2014/main" id="{BEE4C580-B4ED-54DC-6167-DF311D2A1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2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261327-3E59-D1FC-D7AD-E15F0B0E4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2068127-C90E-FFB5-B38F-65D83A010425}"/>
              </a:ext>
            </a:extLst>
          </p:cNvPr>
          <p:cNvSpPr>
            <a:spLocks noGrp="1"/>
          </p:cNvSpPr>
          <p:nvPr>
            <p:ph type="title"/>
          </p:nvPr>
        </p:nvSpPr>
        <p:spPr>
          <a:xfrm>
            <a:off x="838200" y="0"/>
            <a:ext cx="10515600" cy="1325563"/>
          </a:xfrm>
        </p:spPr>
        <p:txBody>
          <a:bodyPr/>
          <a:lstStyle/>
          <a:p>
            <a:r>
              <a:rPr lang="nl-NL" dirty="0"/>
              <a:t>Starten met welke antihypertensiva?</a:t>
            </a:r>
          </a:p>
        </p:txBody>
      </p:sp>
      <p:pic>
        <p:nvPicPr>
          <p:cNvPr id="5" name="Tijdelijke aanduiding voor inhoud 4">
            <a:extLst>
              <a:ext uri="{FF2B5EF4-FFF2-40B4-BE49-F238E27FC236}">
                <a16:creationId xmlns:a16="http://schemas.microsoft.com/office/drawing/2014/main" id="{D63542D7-E5EC-E37E-C9D1-1C2882857AD0}"/>
              </a:ext>
            </a:extLst>
          </p:cNvPr>
          <p:cNvPicPr>
            <a:picLocks noChangeAspect="1"/>
          </p:cNvPicPr>
          <p:nvPr/>
        </p:nvPicPr>
        <p:blipFill>
          <a:blip r:embed="rId4"/>
          <a:srcRect l="30420" t="30159" r="14820" b="18910"/>
          <a:stretch/>
        </p:blipFill>
        <p:spPr>
          <a:xfrm>
            <a:off x="838200" y="965890"/>
            <a:ext cx="10318983" cy="5386784"/>
          </a:xfrm>
          <a:prstGeom prst="rect">
            <a:avLst/>
          </a:prstGeom>
        </p:spPr>
      </p:pic>
    </p:spTree>
    <p:extLst>
      <p:ext uri="{BB962C8B-B14F-4D97-AF65-F5344CB8AC3E}">
        <p14:creationId xmlns:p14="http://schemas.microsoft.com/office/powerpoint/2010/main" val="399983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14108-C316-F003-AC86-11B158E1E14C}"/>
              </a:ext>
            </a:extLst>
          </p:cNvPr>
          <p:cNvSpPr>
            <a:spLocks noGrp="1"/>
          </p:cNvSpPr>
          <p:nvPr>
            <p:ph type="title"/>
          </p:nvPr>
        </p:nvSpPr>
        <p:spPr/>
        <p:txBody>
          <a:bodyPr/>
          <a:lstStyle/>
          <a:p>
            <a:r>
              <a:rPr lang="nl-NL" dirty="0">
                <a:latin typeface="Arial Rounded MT Bold"/>
              </a:rPr>
              <a:t>Doel van FTO</a:t>
            </a:r>
            <a:endParaRPr lang="nl-NL" dirty="0"/>
          </a:p>
        </p:txBody>
      </p:sp>
      <p:sp>
        <p:nvSpPr>
          <p:cNvPr id="3" name="Tijdelijke aanduiding voor inhoud 2">
            <a:extLst>
              <a:ext uri="{FF2B5EF4-FFF2-40B4-BE49-F238E27FC236}">
                <a16:creationId xmlns:a16="http://schemas.microsoft.com/office/drawing/2014/main" id="{797DBD80-73BC-BBBE-CB29-ADCDACA8F613}"/>
              </a:ext>
            </a:extLst>
          </p:cNvPr>
          <p:cNvSpPr>
            <a:spLocks noGrp="1"/>
          </p:cNvSpPr>
          <p:nvPr>
            <p:ph idx="1"/>
          </p:nvPr>
        </p:nvSpPr>
        <p:spPr/>
        <p:txBody>
          <a:bodyPr vert="horz" lIns="91440" tIns="45720" rIns="91440" bIns="45720" rtlCol="0" anchor="t">
            <a:normAutofit/>
          </a:bodyPr>
          <a:lstStyle/>
          <a:p>
            <a:r>
              <a:rPr lang="nl-NL" dirty="0"/>
              <a:t>Relevante wijzigingen van nieuwe CVRM richtlijn</a:t>
            </a:r>
            <a:endParaRPr lang="en-US" dirty="0"/>
          </a:p>
          <a:p>
            <a:r>
              <a:rPr lang="nl-NL" dirty="0"/>
              <a:t>Doelmatig CVRM zorg bij ouderen</a:t>
            </a:r>
          </a:p>
          <a:p>
            <a:r>
              <a:rPr lang="nl-NL" dirty="0" err="1"/>
              <a:t>Casuistiek</a:t>
            </a:r>
            <a:r>
              <a:rPr lang="nl-NL" dirty="0"/>
              <a:t> bij kwetsbare ouderen voor meer inzicht</a:t>
            </a:r>
          </a:p>
        </p:txBody>
      </p:sp>
    </p:spTree>
    <p:extLst>
      <p:ext uri="{BB962C8B-B14F-4D97-AF65-F5344CB8AC3E}">
        <p14:creationId xmlns:p14="http://schemas.microsoft.com/office/powerpoint/2010/main" val="74657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98FFDE-ED3F-8F34-87AB-0BE208500EFE}"/>
              </a:ext>
            </a:extLst>
          </p:cNvPr>
          <p:cNvSpPr>
            <a:spLocks noGrp="1"/>
          </p:cNvSpPr>
          <p:nvPr>
            <p:ph type="title"/>
          </p:nvPr>
        </p:nvSpPr>
        <p:spPr/>
        <p:txBody>
          <a:bodyPr/>
          <a:lstStyle/>
          <a:p>
            <a:r>
              <a:rPr lang="nl-NL" dirty="0"/>
              <a:t>Stappenplan bloeddrukbehandeling</a:t>
            </a:r>
          </a:p>
        </p:txBody>
      </p:sp>
      <p:sp>
        <p:nvSpPr>
          <p:cNvPr id="6" name="Tijdelijke aanduiding voor inhoud 5">
            <a:extLst>
              <a:ext uri="{FF2B5EF4-FFF2-40B4-BE49-F238E27FC236}">
                <a16:creationId xmlns:a16="http://schemas.microsoft.com/office/drawing/2014/main" id="{DCDA3E47-3D75-9977-0FB3-E740589E5B6A}"/>
              </a:ext>
            </a:extLst>
          </p:cNvPr>
          <p:cNvSpPr>
            <a:spLocks noGrp="1"/>
          </p:cNvSpPr>
          <p:nvPr>
            <p:ph idx="1"/>
          </p:nvPr>
        </p:nvSpPr>
        <p:spPr/>
        <p:txBody>
          <a:bodyPr/>
          <a:lstStyle/>
          <a:p>
            <a:r>
              <a:rPr lang="nl-NL" dirty="0"/>
              <a:t>Stap 1: Start met één middel of combineer twee van de middelen</a:t>
            </a:r>
          </a:p>
          <a:p>
            <a:r>
              <a:rPr lang="nl-NL" dirty="0"/>
              <a:t>Stap 2: Combineer bovenstaande middelen</a:t>
            </a:r>
          </a:p>
          <a:p>
            <a:r>
              <a:rPr lang="nl-NL" dirty="0"/>
              <a:t>Stap 3: Verhoog de doseringen</a:t>
            </a:r>
          </a:p>
          <a:p>
            <a:r>
              <a:rPr lang="nl-NL" dirty="0"/>
              <a:t>Stap 4: Voeg spironolacton toe of verwijs </a:t>
            </a:r>
          </a:p>
          <a:p>
            <a:endParaRPr lang="nl-NL" dirty="0"/>
          </a:p>
          <a:p>
            <a:pPr marL="0" lvl="0" indent="0">
              <a:lnSpc>
                <a:spcPct val="100000"/>
              </a:lnSpc>
              <a:spcBef>
                <a:spcPts val="0"/>
              </a:spcBef>
              <a:buNone/>
              <a:defRPr/>
            </a:pPr>
            <a:r>
              <a:rPr lang="nl-NL" dirty="0"/>
              <a:t>- Liever geen </a:t>
            </a:r>
            <a:r>
              <a:rPr lang="nl-NL" dirty="0" err="1"/>
              <a:t>betablokker</a:t>
            </a:r>
            <a:r>
              <a:rPr lang="nl-NL" dirty="0"/>
              <a:t> met diureticum &gt; meer kans op diabetes</a:t>
            </a:r>
          </a:p>
          <a:p>
            <a:pPr marL="0" lvl="0" indent="0">
              <a:lnSpc>
                <a:spcPct val="100000"/>
              </a:lnSpc>
              <a:spcBef>
                <a:spcPts val="0"/>
              </a:spcBef>
              <a:buNone/>
              <a:defRPr/>
            </a:pPr>
            <a:r>
              <a:rPr lang="nl-NL" dirty="0"/>
              <a:t>- geen ACE-remmer met ARB combineren &gt; risico nierfalen</a:t>
            </a:r>
          </a:p>
          <a:p>
            <a:pPr marL="0" lvl="0" indent="0">
              <a:lnSpc>
                <a:spcPct val="100000"/>
              </a:lnSpc>
              <a:spcBef>
                <a:spcPts val="0"/>
              </a:spcBef>
              <a:buNone/>
              <a:defRPr/>
            </a:pPr>
            <a:r>
              <a:rPr lang="nl-NL" dirty="0"/>
              <a:t>- bij hartfalen liever geen calciumantagonist</a:t>
            </a:r>
          </a:p>
          <a:p>
            <a:endParaRPr lang="nl-NL" dirty="0"/>
          </a:p>
          <a:p>
            <a:endParaRPr lang="nl-NL" dirty="0"/>
          </a:p>
        </p:txBody>
      </p:sp>
      <p:pic>
        <p:nvPicPr>
          <p:cNvPr id="2" name="Picture 2">
            <a:extLst>
              <a:ext uri="{FF2B5EF4-FFF2-40B4-BE49-F238E27FC236}">
                <a16:creationId xmlns:a16="http://schemas.microsoft.com/office/drawing/2014/main" id="{AA9D2B52-B2FB-36A2-810A-E9A51E740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7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DAA6C-9399-C3CC-B016-F0FB5D4A40CA}"/>
              </a:ext>
            </a:extLst>
          </p:cNvPr>
          <p:cNvSpPr>
            <a:spLocks noGrp="1"/>
          </p:cNvSpPr>
          <p:nvPr>
            <p:ph type="title"/>
          </p:nvPr>
        </p:nvSpPr>
        <p:spPr>
          <a:xfrm>
            <a:off x="838200" y="365126"/>
            <a:ext cx="10515600" cy="797850"/>
          </a:xfrm>
        </p:spPr>
        <p:txBody>
          <a:bodyPr>
            <a:normAutofit/>
          </a:bodyPr>
          <a:lstStyle/>
          <a:p>
            <a:r>
              <a:rPr lang="nl-NL" dirty="0"/>
              <a:t>Welk middel heeft binnen de klasse de voorkeur? </a:t>
            </a:r>
          </a:p>
        </p:txBody>
      </p:sp>
      <p:sp>
        <p:nvSpPr>
          <p:cNvPr id="3" name="Tijdelijke aanduiding voor inhoud 2">
            <a:extLst>
              <a:ext uri="{FF2B5EF4-FFF2-40B4-BE49-F238E27FC236}">
                <a16:creationId xmlns:a16="http://schemas.microsoft.com/office/drawing/2014/main" id="{1AE30B86-966C-DA4C-B774-44851E3B2200}"/>
              </a:ext>
            </a:extLst>
          </p:cNvPr>
          <p:cNvSpPr>
            <a:spLocks noGrp="1"/>
          </p:cNvSpPr>
          <p:nvPr>
            <p:ph idx="1"/>
          </p:nvPr>
        </p:nvSpPr>
        <p:spPr>
          <a:xfrm>
            <a:off x="838200" y="1322773"/>
            <a:ext cx="10515600" cy="4854190"/>
          </a:xfrm>
        </p:spPr>
        <p:txBody>
          <a:bodyPr>
            <a:normAutofit fontScale="92500" lnSpcReduction="20000"/>
          </a:bodyPr>
          <a:lstStyle/>
          <a:p>
            <a:pPr marL="0" indent="0">
              <a:buNone/>
            </a:pPr>
            <a:r>
              <a:rPr lang="nl-NL" b="1" i="0" u="none" strike="noStrike" baseline="0" dirty="0">
                <a:solidFill>
                  <a:srgbClr val="002060"/>
                </a:solidFill>
              </a:rPr>
              <a:t>ACE-remmer:</a:t>
            </a:r>
            <a:endParaRPr lang="nl-NL" b="0" i="0" u="none" strike="noStrike" baseline="0" dirty="0">
              <a:solidFill>
                <a:srgbClr val="002060"/>
              </a:solidFill>
            </a:endParaRPr>
          </a:p>
          <a:p>
            <a:pPr marL="0" indent="0">
              <a:buNone/>
            </a:pPr>
            <a:r>
              <a:rPr lang="nl-NL" b="0" i="0" u="none" strike="noStrike" baseline="0" dirty="0">
                <a:solidFill>
                  <a:srgbClr val="002060"/>
                </a:solidFill>
              </a:rPr>
              <a:t>Geef </a:t>
            </a:r>
            <a:r>
              <a:rPr lang="nl-NL" b="0" i="0" u="none" strike="noStrike" baseline="0" dirty="0" err="1">
                <a:solidFill>
                  <a:srgbClr val="002060"/>
                </a:solidFill>
              </a:rPr>
              <a:t>enalapril</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10 mg (ouderen 5 mg), </a:t>
            </a:r>
            <a:r>
              <a:rPr lang="nl-NL" b="0" i="0" u="none" strike="noStrike" baseline="0" dirty="0" err="1">
                <a:solidFill>
                  <a:srgbClr val="002060"/>
                </a:solidFill>
              </a:rPr>
              <a:t>lisinopril</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10 mg (ouderen 5 mg), </a:t>
            </a:r>
            <a:r>
              <a:rPr lang="nl-NL" b="0" i="0" u="none" strike="noStrike" baseline="0" dirty="0" err="1">
                <a:solidFill>
                  <a:srgbClr val="002060"/>
                </a:solidFill>
              </a:rPr>
              <a:t>ramipril</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2,5 mg (ouderen 1,25 mg) of </a:t>
            </a:r>
            <a:r>
              <a:rPr lang="nl-NL" b="0" i="0" u="none" strike="noStrike" baseline="0" dirty="0" err="1">
                <a:solidFill>
                  <a:srgbClr val="002060"/>
                </a:solidFill>
              </a:rPr>
              <a:t>perindopril</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4 mg (ouderen 2 mg). </a:t>
            </a:r>
          </a:p>
          <a:p>
            <a:pPr marL="0" indent="0">
              <a:buNone/>
            </a:pPr>
            <a:r>
              <a:rPr lang="nl-NL" b="1" i="0" u="none" strike="noStrike" baseline="0" dirty="0">
                <a:solidFill>
                  <a:srgbClr val="002060"/>
                </a:solidFill>
              </a:rPr>
              <a:t>ARB:</a:t>
            </a:r>
          </a:p>
          <a:p>
            <a:pPr marL="0" indent="0">
              <a:buNone/>
            </a:pPr>
            <a:r>
              <a:rPr lang="nl-NL" b="0" i="0" u="none" strike="noStrike" baseline="0" dirty="0">
                <a:solidFill>
                  <a:srgbClr val="002060"/>
                </a:solidFill>
              </a:rPr>
              <a:t>Geef </a:t>
            </a:r>
            <a:r>
              <a:rPr lang="nl-NL" b="0" i="0" u="none" strike="noStrike" baseline="0" dirty="0" err="1">
                <a:solidFill>
                  <a:srgbClr val="002060"/>
                </a:solidFill>
              </a:rPr>
              <a:t>candesartan</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8 mg (ouderen 4 mg), </a:t>
            </a:r>
            <a:r>
              <a:rPr lang="nl-NL" b="0" i="0" u="none" strike="noStrike" baseline="0" dirty="0" err="1">
                <a:solidFill>
                  <a:srgbClr val="002060"/>
                </a:solidFill>
              </a:rPr>
              <a:t>irbesartan</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150 mg (ouderen 75 mg), </a:t>
            </a:r>
            <a:r>
              <a:rPr lang="nl-NL" b="0" i="0" u="none" strike="noStrike" baseline="0" dirty="0" err="1">
                <a:solidFill>
                  <a:srgbClr val="002060"/>
                </a:solidFill>
              </a:rPr>
              <a:t>telmisartan</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40 mg (ouderen 20 mg) of </a:t>
            </a:r>
            <a:r>
              <a:rPr lang="nl-NL" b="0" i="0" u="none" strike="noStrike" baseline="0" dirty="0" err="1">
                <a:solidFill>
                  <a:srgbClr val="002060"/>
                </a:solidFill>
              </a:rPr>
              <a:t>losartan</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50 mg (ouderen 25 mg). </a:t>
            </a:r>
          </a:p>
          <a:p>
            <a:pPr marL="0" indent="0">
              <a:buNone/>
            </a:pPr>
            <a:endParaRPr lang="nl-NL" sz="1800" b="0" i="0" u="none" strike="noStrike" baseline="0" dirty="0">
              <a:solidFill>
                <a:srgbClr val="000000"/>
              </a:solidFill>
            </a:endParaRPr>
          </a:p>
          <a:p>
            <a:pPr marL="0" indent="0">
              <a:buNone/>
            </a:pPr>
            <a:r>
              <a:rPr lang="nl-NL" sz="2200" dirty="0">
                <a:solidFill>
                  <a:srgbClr val="002060"/>
                </a:solidFill>
              </a:rPr>
              <a:t>Opmerkingen:</a:t>
            </a:r>
          </a:p>
          <a:p>
            <a:pPr marL="0" indent="0">
              <a:buNone/>
            </a:pPr>
            <a:r>
              <a:rPr lang="nl-NL" sz="2200" dirty="0">
                <a:solidFill>
                  <a:srgbClr val="002060"/>
                </a:solidFill>
              </a:rPr>
              <a:t>-   K</a:t>
            </a:r>
            <a:r>
              <a:rPr lang="nl-NL" sz="2200" b="0" i="0" u="none" strike="noStrike" baseline="0" dirty="0">
                <a:solidFill>
                  <a:srgbClr val="002060"/>
                </a:solidFill>
              </a:rPr>
              <a:t>osten vergelijkbaar </a:t>
            </a:r>
            <a:r>
              <a:rPr lang="nl-NL" sz="2200" dirty="0">
                <a:solidFill>
                  <a:srgbClr val="002060"/>
                </a:solidFill>
              </a:rPr>
              <a:t>(3 a 5 </a:t>
            </a:r>
            <a:r>
              <a:rPr lang="nl-NL" sz="2200" dirty="0" err="1">
                <a:solidFill>
                  <a:srgbClr val="002060"/>
                </a:solidFill>
              </a:rPr>
              <a:t>ct</a:t>
            </a:r>
            <a:r>
              <a:rPr lang="nl-NL" sz="2200" dirty="0">
                <a:solidFill>
                  <a:srgbClr val="002060"/>
                </a:solidFill>
              </a:rPr>
              <a:t> per tablet)</a:t>
            </a:r>
          </a:p>
          <a:p>
            <a:pPr>
              <a:buFontTx/>
              <a:buChar char="-"/>
            </a:pPr>
            <a:r>
              <a:rPr lang="nl-NL" sz="2200" dirty="0">
                <a:solidFill>
                  <a:srgbClr val="002060"/>
                </a:solidFill>
              </a:rPr>
              <a:t>Meeste ervaring met </a:t>
            </a:r>
            <a:r>
              <a:rPr lang="nl-NL" sz="2200" dirty="0" err="1">
                <a:solidFill>
                  <a:srgbClr val="002060"/>
                </a:solidFill>
              </a:rPr>
              <a:t>enalapril</a:t>
            </a:r>
            <a:r>
              <a:rPr lang="nl-NL" sz="2200" dirty="0">
                <a:solidFill>
                  <a:srgbClr val="002060"/>
                </a:solidFill>
              </a:rPr>
              <a:t> (hypertensie 1x daags, bij hartfalen 2 x daags), </a:t>
            </a:r>
            <a:r>
              <a:rPr lang="nl-NL" sz="2200" dirty="0" err="1">
                <a:solidFill>
                  <a:srgbClr val="002060"/>
                </a:solidFill>
              </a:rPr>
              <a:t>lisinopril</a:t>
            </a:r>
            <a:r>
              <a:rPr lang="nl-NL" sz="2200" dirty="0">
                <a:solidFill>
                  <a:srgbClr val="002060"/>
                </a:solidFill>
              </a:rPr>
              <a:t> (1 x daags, geen </a:t>
            </a:r>
            <a:r>
              <a:rPr lang="nl-NL" sz="2200" dirty="0" err="1">
                <a:solidFill>
                  <a:srgbClr val="002060"/>
                </a:solidFill>
              </a:rPr>
              <a:t>prodrug</a:t>
            </a:r>
            <a:r>
              <a:rPr lang="nl-NL" sz="2200" dirty="0">
                <a:solidFill>
                  <a:srgbClr val="002060"/>
                </a:solidFill>
              </a:rPr>
              <a:t>)</a:t>
            </a:r>
          </a:p>
          <a:p>
            <a:pPr>
              <a:buFontTx/>
              <a:buChar char="-"/>
            </a:pPr>
            <a:r>
              <a:rPr lang="nl-NL" sz="2200" b="0" i="0" u="none" strike="noStrike" baseline="0" dirty="0" err="1">
                <a:solidFill>
                  <a:srgbClr val="002060"/>
                </a:solidFill>
              </a:rPr>
              <a:t>ARB’s</a:t>
            </a:r>
            <a:r>
              <a:rPr lang="nl-NL" sz="2200" b="0" i="0" u="none" strike="noStrike" baseline="0" dirty="0">
                <a:solidFill>
                  <a:srgbClr val="002060"/>
                </a:solidFill>
              </a:rPr>
              <a:t> geven minder kriebelhoest en zijn</a:t>
            </a:r>
            <a:r>
              <a:rPr lang="nl-NL" sz="2200" dirty="0">
                <a:solidFill>
                  <a:srgbClr val="002060"/>
                </a:solidFill>
              </a:rPr>
              <a:t> niet afhankelijk van nierfunctie</a:t>
            </a:r>
          </a:p>
          <a:p>
            <a:pPr>
              <a:buFontTx/>
              <a:buChar char="-"/>
            </a:pPr>
            <a:r>
              <a:rPr lang="nl-NL" sz="2200" b="0" i="0" u="none" strike="noStrike" baseline="0" dirty="0">
                <a:solidFill>
                  <a:srgbClr val="002060"/>
                </a:solidFill>
              </a:rPr>
              <a:t>ACE-remmers zijn beter onderzocht en eerste keus bij hartfalen</a:t>
            </a:r>
          </a:p>
        </p:txBody>
      </p:sp>
      <p:pic>
        <p:nvPicPr>
          <p:cNvPr id="4" name="Picture 2">
            <a:extLst>
              <a:ext uri="{FF2B5EF4-FFF2-40B4-BE49-F238E27FC236}">
                <a16:creationId xmlns:a16="http://schemas.microsoft.com/office/drawing/2014/main" id="{0FA78200-486F-CDD9-A7A0-CAC2F1A8F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2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CE4386-7956-C7D9-4585-1503A0DB578F}"/>
              </a:ext>
            </a:extLst>
          </p:cNvPr>
          <p:cNvSpPr>
            <a:spLocks noGrp="1"/>
          </p:cNvSpPr>
          <p:nvPr>
            <p:ph idx="1"/>
          </p:nvPr>
        </p:nvSpPr>
        <p:spPr>
          <a:xfrm>
            <a:off x="787167" y="1792069"/>
            <a:ext cx="10515600" cy="4351338"/>
          </a:xfrm>
        </p:spPr>
        <p:txBody>
          <a:bodyPr>
            <a:normAutofit fontScale="92500" lnSpcReduction="10000"/>
          </a:bodyPr>
          <a:lstStyle/>
          <a:p>
            <a:pPr marL="0" indent="0">
              <a:buNone/>
            </a:pPr>
            <a:r>
              <a:rPr lang="nl-NL" b="1" i="0" u="none" strike="noStrike" baseline="0" dirty="0">
                <a:solidFill>
                  <a:srgbClr val="002060"/>
                </a:solidFill>
              </a:rPr>
              <a:t>Calciumantagonist </a:t>
            </a:r>
            <a:endParaRPr lang="nl-NL" b="0" i="0" u="none" strike="noStrike" baseline="0" dirty="0">
              <a:solidFill>
                <a:srgbClr val="002060"/>
              </a:solidFill>
            </a:endParaRPr>
          </a:p>
          <a:p>
            <a:r>
              <a:rPr lang="nl-NL" b="0" i="0" u="none" strike="noStrike" baseline="0" dirty="0">
                <a:solidFill>
                  <a:srgbClr val="002060"/>
                </a:solidFill>
              </a:rPr>
              <a:t>Geef amlodipine 1 </a:t>
            </a:r>
            <a:r>
              <a:rPr lang="nl-NL" b="0" i="0" u="none" strike="noStrike" baseline="0" dirty="0" err="1">
                <a:solidFill>
                  <a:srgbClr val="002060"/>
                </a:solidFill>
              </a:rPr>
              <a:t>dd</a:t>
            </a:r>
            <a:r>
              <a:rPr lang="nl-NL" b="0" i="0" u="none" strike="noStrike" baseline="0" dirty="0">
                <a:solidFill>
                  <a:srgbClr val="002060"/>
                </a:solidFill>
              </a:rPr>
              <a:t> 5 mg of </a:t>
            </a:r>
            <a:r>
              <a:rPr lang="nl-NL" b="0" i="0" u="none" strike="noStrike" baseline="0" dirty="0" err="1">
                <a:solidFill>
                  <a:srgbClr val="002060"/>
                </a:solidFill>
              </a:rPr>
              <a:t>lercanidipine</a:t>
            </a:r>
            <a:r>
              <a:rPr lang="nl-NL" b="0" i="0" u="none" strike="noStrike" baseline="0" dirty="0">
                <a:solidFill>
                  <a:srgbClr val="002060"/>
                </a:solidFill>
              </a:rPr>
              <a:t> 1 </a:t>
            </a:r>
            <a:r>
              <a:rPr lang="nl-NL" b="0" i="0" u="none" strike="noStrike" baseline="0" dirty="0" err="1">
                <a:solidFill>
                  <a:srgbClr val="002060"/>
                </a:solidFill>
              </a:rPr>
              <a:t>dd</a:t>
            </a:r>
            <a:r>
              <a:rPr lang="nl-NL" b="0" i="0" u="none" strike="noStrike" baseline="0" dirty="0">
                <a:solidFill>
                  <a:srgbClr val="002060"/>
                </a:solidFill>
              </a:rPr>
              <a:t> 10 mg. </a:t>
            </a:r>
          </a:p>
          <a:p>
            <a:r>
              <a:rPr lang="nl-NL" b="0" i="0" u="none" strike="noStrike" baseline="0" dirty="0">
                <a:solidFill>
                  <a:srgbClr val="002060"/>
                </a:solidFill>
              </a:rPr>
              <a:t>Alleen bij patiënten met tevens atriumfibrilleren gaat de voorkeur uit naar diltiazem mga 1 </a:t>
            </a:r>
            <a:r>
              <a:rPr lang="nl-NL" b="0" i="0" u="none" strike="noStrike" baseline="0" dirty="0" err="1">
                <a:solidFill>
                  <a:srgbClr val="002060"/>
                </a:solidFill>
              </a:rPr>
              <a:t>dd</a:t>
            </a:r>
            <a:r>
              <a:rPr lang="nl-NL" b="0" i="0" u="none" strike="noStrike" baseline="0" dirty="0">
                <a:solidFill>
                  <a:srgbClr val="002060"/>
                </a:solidFill>
              </a:rPr>
              <a:t> 200 mg of verapamil mga 1 </a:t>
            </a:r>
            <a:r>
              <a:rPr lang="nl-NL" b="0" i="0" u="none" strike="noStrike" baseline="0" dirty="0" err="1">
                <a:solidFill>
                  <a:srgbClr val="002060"/>
                </a:solidFill>
              </a:rPr>
              <a:t>dd</a:t>
            </a:r>
            <a:r>
              <a:rPr lang="nl-NL" b="0" i="0" u="none" strike="noStrike" baseline="0" dirty="0">
                <a:solidFill>
                  <a:srgbClr val="002060"/>
                </a:solidFill>
              </a:rPr>
              <a:t> 120 mg. </a:t>
            </a:r>
          </a:p>
          <a:p>
            <a:r>
              <a:rPr lang="nl-NL" b="0" i="0" u="none" strike="noStrike" baseline="0" dirty="0">
                <a:solidFill>
                  <a:srgbClr val="002060"/>
                </a:solidFill>
              </a:rPr>
              <a:t>Geef bij voorkeur geen calciumantagonisten aan patiënten met hartfalen. </a:t>
            </a:r>
          </a:p>
          <a:p>
            <a:pPr marL="0" indent="0">
              <a:buNone/>
            </a:pPr>
            <a:endParaRPr lang="nl-NL" dirty="0">
              <a:solidFill>
                <a:srgbClr val="002060"/>
              </a:solidFill>
            </a:endParaRPr>
          </a:p>
          <a:p>
            <a:pPr marL="0" indent="0">
              <a:buNone/>
            </a:pPr>
            <a:r>
              <a:rPr lang="nl-NL" dirty="0">
                <a:solidFill>
                  <a:srgbClr val="002060"/>
                </a:solidFill>
              </a:rPr>
              <a:t>Opmerkingen:</a:t>
            </a:r>
          </a:p>
          <a:p>
            <a:pPr marL="0" lvl="0" indent="0" eaLnBrk="0" fontAlgn="base" hangingPunct="0">
              <a:lnSpc>
                <a:spcPct val="100000"/>
              </a:lnSpc>
              <a:spcBef>
                <a:spcPct val="0"/>
              </a:spcBef>
              <a:spcAft>
                <a:spcPct val="0"/>
              </a:spcAft>
              <a:buFontTx/>
              <a:buChar char="•"/>
            </a:pPr>
            <a:r>
              <a:rPr lang="nl-NL" altLang="nl-NL" dirty="0">
                <a:solidFill>
                  <a:srgbClr val="002060"/>
                </a:solidFill>
              </a:rPr>
              <a:t>CYP3A4-afbraak: amlodipine (+/-), </a:t>
            </a:r>
            <a:r>
              <a:rPr lang="nl-NL" altLang="nl-NL" dirty="0" err="1">
                <a:solidFill>
                  <a:srgbClr val="002060"/>
                </a:solidFill>
              </a:rPr>
              <a:t>lercanidipine</a:t>
            </a:r>
            <a:r>
              <a:rPr lang="nl-NL" altLang="nl-NL" dirty="0">
                <a:solidFill>
                  <a:srgbClr val="002060"/>
                </a:solidFill>
              </a:rPr>
              <a:t> (+++), </a:t>
            </a:r>
            <a:r>
              <a:rPr lang="nl-NL" altLang="nl-NL" dirty="0" err="1">
                <a:solidFill>
                  <a:srgbClr val="002060"/>
                </a:solidFill>
              </a:rPr>
              <a:t>barnidipine</a:t>
            </a:r>
            <a:r>
              <a:rPr lang="nl-NL" altLang="nl-NL" dirty="0">
                <a:solidFill>
                  <a:srgbClr val="002060"/>
                </a:solidFill>
              </a:rPr>
              <a:t> (++). </a:t>
            </a:r>
          </a:p>
          <a:p>
            <a:pPr marL="0" lvl="0" indent="0" eaLnBrk="0" fontAlgn="base" hangingPunct="0">
              <a:lnSpc>
                <a:spcPct val="100000"/>
              </a:lnSpc>
              <a:spcBef>
                <a:spcPct val="0"/>
              </a:spcBef>
              <a:spcAft>
                <a:spcPct val="0"/>
              </a:spcAft>
              <a:buFontTx/>
              <a:buChar char="•"/>
            </a:pPr>
            <a:r>
              <a:rPr lang="nl-NL" altLang="nl-NL" dirty="0" err="1">
                <a:solidFill>
                  <a:srgbClr val="002060"/>
                </a:solidFill>
              </a:rPr>
              <a:t>Lercanidipine</a:t>
            </a:r>
            <a:r>
              <a:rPr lang="nl-NL" altLang="nl-NL" dirty="0">
                <a:solidFill>
                  <a:srgbClr val="002060"/>
                </a:solidFill>
              </a:rPr>
              <a:t> veroorzaakt mogelijk minder enkeloedeem dan amlodipine. </a:t>
            </a:r>
          </a:p>
          <a:p>
            <a:pPr marL="0" lvl="0" indent="0" eaLnBrk="0" fontAlgn="base" hangingPunct="0">
              <a:lnSpc>
                <a:spcPct val="100000"/>
              </a:lnSpc>
              <a:spcBef>
                <a:spcPct val="0"/>
              </a:spcBef>
              <a:spcAft>
                <a:spcPct val="0"/>
              </a:spcAft>
              <a:buFontTx/>
              <a:buChar char="•"/>
            </a:pPr>
            <a:r>
              <a:rPr lang="nl-NL" altLang="nl-NL" dirty="0">
                <a:solidFill>
                  <a:srgbClr val="002060"/>
                </a:solidFill>
              </a:rPr>
              <a:t>Kosten per tablet: amlodipine (€0,04), </a:t>
            </a:r>
            <a:r>
              <a:rPr lang="nl-NL" altLang="nl-NL" dirty="0" err="1">
                <a:solidFill>
                  <a:srgbClr val="002060"/>
                </a:solidFill>
              </a:rPr>
              <a:t>lercanidipine</a:t>
            </a:r>
            <a:r>
              <a:rPr lang="nl-NL" altLang="nl-NL" dirty="0">
                <a:solidFill>
                  <a:srgbClr val="002060"/>
                </a:solidFill>
              </a:rPr>
              <a:t> (€0,06) en </a:t>
            </a:r>
            <a:r>
              <a:rPr lang="nl-NL" altLang="nl-NL" dirty="0" err="1">
                <a:solidFill>
                  <a:srgbClr val="002060"/>
                </a:solidFill>
              </a:rPr>
              <a:t>barnidipine</a:t>
            </a:r>
            <a:r>
              <a:rPr lang="nl-NL" altLang="nl-NL" dirty="0">
                <a:solidFill>
                  <a:srgbClr val="002060"/>
                </a:solidFill>
              </a:rPr>
              <a:t> (€0,71). </a:t>
            </a:r>
          </a:p>
          <a:p>
            <a:pPr marL="0" indent="0">
              <a:buNone/>
            </a:pPr>
            <a:endParaRPr lang="nl-NL" sz="2600" dirty="0"/>
          </a:p>
          <a:p>
            <a:pPr marL="0" indent="0">
              <a:buNone/>
            </a:pPr>
            <a:endParaRPr lang="nl-NL" dirty="0"/>
          </a:p>
        </p:txBody>
      </p:sp>
      <p:sp>
        <p:nvSpPr>
          <p:cNvPr id="4" name="Titel 1">
            <a:extLst>
              <a:ext uri="{FF2B5EF4-FFF2-40B4-BE49-F238E27FC236}">
                <a16:creationId xmlns:a16="http://schemas.microsoft.com/office/drawing/2014/main" id="{3E225D38-E587-9839-B2DE-D3F5437F5A2D}"/>
              </a:ext>
            </a:extLst>
          </p:cNvPr>
          <p:cNvSpPr>
            <a:spLocks noGrp="1"/>
          </p:cNvSpPr>
          <p:nvPr>
            <p:ph type="title"/>
          </p:nvPr>
        </p:nvSpPr>
        <p:spPr>
          <a:xfrm>
            <a:off x="838200" y="365125"/>
            <a:ext cx="10515600" cy="1325563"/>
          </a:xfrm>
        </p:spPr>
        <p:txBody>
          <a:bodyPr>
            <a:normAutofit/>
          </a:bodyPr>
          <a:lstStyle/>
          <a:p>
            <a:r>
              <a:rPr lang="nl-NL" sz="4000" dirty="0"/>
              <a:t>Welk middel heeft binnen de klasse de voorkeur? </a:t>
            </a:r>
          </a:p>
        </p:txBody>
      </p:sp>
      <p:pic>
        <p:nvPicPr>
          <p:cNvPr id="2" name="Picture 2">
            <a:extLst>
              <a:ext uri="{FF2B5EF4-FFF2-40B4-BE49-F238E27FC236}">
                <a16:creationId xmlns:a16="http://schemas.microsoft.com/office/drawing/2014/main" id="{25519AFA-8FF7-5D67-60C3-96E7ABF67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7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ACF5B-D090-B7BA-6679-5876060ED9DD}"/>
              </a:ext>
            </a:extLst>
          </p:cNvPr>
          <p:cNvSpPr>
            <a:spLocks noGrp="1"/>
          </p:cNvSpPr>
          <p:nvPr>
            <p:ph type="title"/>
          </p:nvPr>
        </p:nvSpPr>
        <p:spPr>
          <a:xfrm>
            <a:off x="838200" y="1"/>
            <a:ext cx="10515600" cy="914302"/>
          </a:xfrm>
        </p:spPr>
        <p:txBody>
          <a:bodyPr/>
          <a:lstStyle/>
          <a:p>
            <a:r>
              <a:rPr lang="nl-NL" dirty="0"/>
              <a:t>Eerste uitgifte antihypertensiva in feb ‘25 </a:t>
            </a:r>
          </a:p>
        </p:txBody>
      </p:sp>
      <p:graphicFrame>
        <p:nvGraphicFramePr>
          <p:cNvPr id="4" name="Tijdelijke aanduiding voor inhoud 3">
            <a:extLst>
              <a:ext uri="{FF2B5EF4-FFF2-40B4-BE49-F238E27FC236}">
                <a16:creationId xmlns:a16="http://schemas.microsoft.com/office/drawing/2014/main" id="{E12CB80D-983B-11CF-3C21-2566CCC5CFD5}"/>
              </a:ext>
            </a:extLst>
          </p:cNvPr>
          <p:cNvGraphicFramePr>
            <a:graphicFrameLocks noGrp="1"/>
          </p:cNvGraphicFramePr>
          <p:nvPr>
            <p:ph idx="1"/>
            <p:extLst>
              <p:ext uri="{D42A27DB-BD31-4B8C-83A1-F6EECF244321}">
                <p14:modId xmlns:p14="http://schemas.microsoft.com/office/powerpoint/2010/main" val="2042513781"/>
              </p:ext>
            </p:extLst>
          </p:nvPr>
        </p:nvGraphicFramePr>
        <p:xfrm>
          <a:off x="362338" y="914303"/>
          <a:ext cx="11281582" cy="552005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7474D3EB-F326-328D-9EA1-CA8DEAC54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afgeronde hoeken 4">
            <a:extLst>
              <a:ext uri="{FF2B5EF4-FFF2-40B4-BE49-F238E27FC236}">
                <a16:creationId xmlns:a16="http://schemas.microsoft.com/office/drawing/2014/main" id="{725DE91E-80F9-02D9-39FF-17BDDAB7C907}"/>
              </a:ext>
            </a:extLst>
          </p:cNvPr>
          <p:cNvSpPr/>
          <p:nvPr/>
        </p:nvSpPr>
        <p:spPr>
          <a:xfrm>
            <a:off x="1117898" y="5230663"/>
            <a:ext cx="10143897" cy="3450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0316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Casus </a:t>
            </a:r>
            <a:r>
              <a:rPr lang="nl-NL"/>
              <a:t>meneer Schoonebeek</a:t>
            </a:r>
            <a:endParaRPr lang="nl-NL" dirty="0"/>
          </a:p>
        </p:txBody>
      </p:sp>
      <p:sp>
        <p:nvSpPr>
          <p:cNvPr id="3" name="Tijdelijke aanduiding voor inhoud 2"/>
          <p:cNvSpPr>
            <a:spLocks noGrp="1"/>
          </p:cNvSpPr>
          <p:nvPr>
            <p:ph sz="half" idx="1"/>
          </p:nvPr>
        </p:nvSpPr>
        <p:spPr>
          <a:xfrm>
            <a:off x="838200" y="1825625"/>
            <a:ext cx="7418294" cy="4351338"/>
          </a:xfrm>
        </p:spPr>
        <p:txBody>
          <a:bodyPr>
            <a:normAutofit lnSpcReduction="10000"/>
          </a:bodyPr>
          <a:lstStyle/>
          <a:p>
            <a:endParaRPr lang="nl-NL" sz="1800" dirty="0"/>
          </a:p>
          <a:p>
            <a:pPr marL="0" indent="0">
              <a:spcBef>
                <a:spcPts val="600"/>
              </a:spcBef>
              <a:buNone/>
            </a:pPr>
            <a:r>
              <a:rPr lang="nl-NL" sz="1800" dirty="0"/>
              <a:t>Meneer Schoonebeek (84 jaar) woont zelfstandig. Hij krijgt thuis-</a:t>
            </a:r>
          </a:p>
          <a:p>
            <a:pPr marL="0" indent="0">
              <a:spcBef>
                <a:spcPts val="600"/>
              </a:spcBef>
              <a:buNone/>
            </a:pPr>
            <a:r>
              <a:rPr lang="nl-NL" sz="1800" dirty="0"/>
              <a:t>zorg vanwege vergeetachtigheid en afname zelfredzaamheid. </a:t>
            </a:r>
          </a:p>
          <a:p>
            <a:pPr marL="0" indent="0">
              <a:spcBef>
                <a:spcPts val="600"/>
              </a:spcBef>
              <a:buNone/>
            </a:pPr>
            <a:r>
              <a:rPr lang="nl-NL" sz="1800" dirty="0"/>
              <a:t>Aantal keer gevallen en daardoor minder mobiel. Hij gebruikt 10 </a:t>
            </a:r>
          </a:p>
          <a:p>
            <a:pPr marL="0" indent="0">
              <a:spcBef>
                <a:spcPts val="600"/>
              </a:spcBef>
              <a:buNone/>
            </a:pPr>
            <a:r>
              <a:rPr lang="nl-NL" sz="1800" dirty="0"/>
              <a:t>geneesmiddelen.</a:t>
            </a:r>
          </a:p>
          <a:p>
            <a:pPr marL="0" indent="0">
              <a:buNone/>
            </a:pPr>
            <a:r>
              <a:rPr lang="nl-NL" sz="1800" dirty="0" err="1"/>
              <a:t>Med</a:t>
            </a:r>
            <a:r>
              <a:rPr lang="nl-NL" sz="1800" dirty="0"/>
              <a:t>: Simvastatine 40, hydrochloorthiazide 12,5, </a:t>
            </a:r>
            <a:r>
              <a:rPr lang="nl-NL" sz="1800" dirty="0" err="1"/>
              <a:t>enalapril</a:t>
            </a:r>
            <a:r>
              <a:rPr lang="nl-NL" sz="1800" dirty="0"/>
              <a:t> 10, amlodipine 5,  </a:t>
            </a:r>
            <a:r>
              <a:rPr lang="nl-NL" sz="1800" dirty="0" err="1"/>
              <a:t>foster</a:t>
            </a:r>
            <a:r>
              <a:rPr lang="nl-NL" sz="1800" dirty="0"/>
              <a:t> 2 </a:t>
            </a:r>
            <a:r>
              <a:rPr lang="nl-NL" sz="1800" dirty="0" err="1"/>
              <a:t>dd</a:t>
            </a:r>
            <a:r>
              <a:rPr lang="nl-NL" sz="1800" dirty="0"/>
              <a:t>, salbutamol zo nodig, metformine 2x500, </a:t>
            </a:r>
            <a:r>
              <a:rPr lang="nl-NL" sz="1800" dirty="0" err="1"/>
              <a:t>gliclazide</a:t>
            </a:r>
            <a:r>
              <a:rPr lang="nl-NL" sz="1800" dirty="0"/>
              <a:t> 30, paracetamol, allopurinol 200.</a:t>
            </a:r>
          </a:p>
          <a:p>
            <a:pPr marL="0" indent="0">
              <a:buNone/>
            </a:pPr>
            <a:r>
              <a:rPr lang="nl-NL" sz="1800" dirty="0"/>
              <a:t>RR 148/65 </a:t>
            </a:r>
            <a:r>
              <a:rPr lang="nl-NL" sz="1800" dirty="0" err="1"/>
              <a:t>mmHg</a:t>
            </a:r>
            <a:r>
              <a:rPr lang="nl-NL" sz="1800" dirty="0"/>
              <a:t>, P 72/min  </a:t>
            </a:r>
            <a:r>
              <a:rPr lang="nl-NL" sz="1800" dirty="0" err="1"/>
              <a:t>r.a</a:t>
            </a:r>
            <a:r>
              <a:rPr lang="nl-NL" sz="1800" dirty="0"/>
              <a:t>. LDL 2,9 </a:t>
            </a:r>
            <a:r>
              <a:rPr lang="nl-NL" sz="1800" dirty="0" err="1"/>
              <a:t>mmol</a:t>
            </a:r>
            <a:r>
              <a:rPr lang="nl-NL" sz="1800" dirty="0"/>
              <a:t>/l,   </a:t>
            </a:r>
            <a:r>
              <a:rPr lang="nl-NL" sz="1800" dirty="0" err="1"/>
              <a:t>eGFR</a:t>
            </a:r>
            <a:r>
              <a:rPr lang="nl-NL" sz="1800" dirty="0"/>
              <a:t> 48, ACR 7,2</a:t>
            </a:r>
          </a:p>
          <a:p>
            <a:endParaRPr lang="nl-NL" sz="1800" dirty="0"/>
          </a:p>
          <a:p>
            <a:pPr marL="0" indent="0">
              <a:buNone/>
            </a:pPr>
            <a:r>
              <a:rPr lang="nl-NL" sz="1800" i="1" dirty="0"/>
              <a:t>Overweegt (of adviseert) u bij meneer Schoonebeek een medicamenteuze behandeling van verhoogde bloeddruk en verhoogd cholesterol te stoppen of te verminderen? Zo ja, waarom? </a:t>
            </a:r>
          </a:p>
          <a:p>
            <a:endParaRPr lang="nl-NL" sz="1800" dirty="0"/>
          </a:p>
        </p:txBody>
      </p:sp>
      <p:pic>
        <p:nvPicPr>
          <p:cNvPr id="4" name="Tijdelijke aanduiding voor inhoud 3"/>
          <p:cNvPicPr>
            <a:picLocks noChangeAspect="1"/>
          </p:cNvPicPr>
          <p:nvPr/>
        </p:nvPicPr>
        <p:blipFill rotWithShape="1">
          <a:blip r:embed="rId3">
            <a:extLst>
              <a:ext uri="{28A0092B-C50C-407E-A947-70E740481C1C}">
                <a14:useLocalDpi xmlns:a14="http://schemas.microsoft.com/office/drawing/2010/main" val="0"/>
              </a:ext>
            </a:extLst>
          </a:blip>
          <a:srcRect l="9757" r="10756" b="-1"/>
          <a:stretch/>
        </p:blipFill>
        <p:spPr>
          <a:xfrm>
            <a:off x="8525435" y="2122415"/>
            <a:ext cx="3281082" cy="2583809"/>
          </a:xfrm>
          <a:prstGeom prst="rect">
            <a:avLst/>
          </a:prstGeom>
          <a:noFill/>
        </p:spPr>
      </p:pic>
      <p:pic>
        <p:nvPicPr>
          <p:cNvPr id="5" name="Picture 2">
            <a:extLst>
              <a:ext uri="{FF2B5EF4-FFF2-40B4-BE49-F238E27FC236}">
                <a16:creationId xmlns:a16="http://schemas.microsoft.com/office/drawing/2014/main" id="{79CE7A75-71C4-FA32-CFB2-B690786C7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7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1F59216-3BF9-A659-ACD9-E8FB6CDE8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50" y="1091407"/>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200" y="365125"/>
            <a:ext cx="10515600" cy="1325563"/>
          </a:xfrm>
        </p:spPr>
        <p:txBody>
          <a:bodyPr anchor="ctr">
            <a:normAutofit/>
          </a:bodyPr>
          <a:lstStyle/>
          <a:p>
            <a:r>
              <a:rPr lang="nl-NL" dirty="0"/>
              <a:t>Casus </a:t>
            </a:r>
            <a:r>
              <a:rPr lang="nl-NL"/>
              <a:t>meneer Schoonebeek</a:t>
            </a:r>
            <a:endParaRPr lang="nl-NL" dirty="0"/>
          </a:p>
        </p:txBody>
      </p:sp>
      <p:sp>
        <p:nvSpPr>
          <p:cNvPr id="3" name="Tijdelijke aanduiding voor inhoud 2"/>
          <p:cNvSpPr>
            <a:spLocks noGrp="1"/>
          </p:cNvSpPr>
          <p:nvPr>
            <p:ph sz="half" idx="1"/>
          </p:nvPr>
        </p:nvSpPr>
        <p:spPr>
          <a:xfrm>
            <a:off x="838200" y="1825625"/>
            <a:ext cx="5181600" cy="4351338"/>
          </a:xfrm>
        </p:spPr>
        <p:txBody>
          <a:bodyPr>
            <a:normAutofit/>
          </a:bodyPr>
          <a:lstStyle/>
          <a:p>
            <a:endParaRPr lang="nl-NL" dirty="0"/>
          </a:p>
          <a:p>
            <a:pPr marL="0" indent="0">
              <a:buNone/>
            </a:pPr>
            <a:r>
              <a:rPr lang="nl-NL" i="1" dirty="0"/>
              <a:t>En wat is uw beleid (of adviseert u) als meneer Schoonebeek</a:t>
            </a:r>
          </a:p>
          <a:p>
            <a:pPr marL="0" indent="0">
              <a:buNone/>
            </a:pPr>
            <a:r>
              <a:rPr lang="nl-NL" i="1" dirty="0"/>
              <a:t>in het verleden een myocardinfarct heeft gehad? </a:t>
            </a:r>
          </a:p>
          <a:p>
            <a:endParaRPr lang="nl-NL" dirty="0"/>
          </a:p>
          <a:p>
            <a:endParaRPr lang="nl-NL" dirty="0"/>
          </a:p>
        </p:txBody>
      </p:sp>
      <p:pic>
        <p:nvPicPr>
          <p:cNvPr id="5" name="Tijdelijke aanduiding voor inhoud 3"/>
          <p:cNvPicPr>
            <a:picLocks noChangeAspect="1"/>
          </p:cNvPicPr>
          <p:nvPr/>
        </p:nvPicPr>
        <p:blipFill rotWithShape="1">
          <a:blip r:embed="rId4">
            <a:extLst>
              <a:ext uri="{28A0092B-C50C-407E-A947-70E740481C1C}">
                <a14:useLocalDpi xmlns:a14="http://schemas.microsoft.com/office/drawing/2010/main" val="0"/>
              </a:ext>
            </a:extLst>
          </a:blip>
          <a:srcRect l="9757" r="10756" b="-1"/>
          <a:stretch/>
        </p:blipFill>
        <p:spPr>
          <a:xfrm>
            <a:off x="6172200" y="1825625"/>
            <a:ext cx="5181600" cy="4351338"/>
          </a:xfrm>
          <a:prstGeom prst="rect">
            <a:avLst/>
          </a:prstGeom>
          <a:noFill/>
        </p:spPr>
      </p:pic>
      <p:pic>
        <p:nvPicPr>
          <p:cNvPr id="4" name="Picture 2">
            <a:extLst>
              <a:ext uri="{FF2B5EF4-FFF2-40B4-BE49-F238E27FC236}">
                <a16:creationId xmlns:a16="http://schemas.microsoft.com/office/drawing/2014/main" id="{EACCF7CA-2BBE-40A8-C8BF-06250EAD2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CAE56AA-CBF2-470F-F479-EBC39AFE50BB}"/>
              </a:ext>
            </a:extLst>
          </p:cNvPr>
          <p:cNvSpPr>
            <a:spLocks noGrp="1"/>
          </p:cNvSpPr>
          <p:nvPr>
            <p:ph type="title"/>
          </p:nvPr>
        </p:nvSpPr>
        <p:spPr/>
        <p:txBody>
          <a:bodyPr/>
          <a:lstStyle/>
          <a:p>
            <a:pPr algn="ctr"/>
            <a:r>
              <a:rPr lang="nl-NL" dirty="0"/>
              <a:t>Factoren die bijdragen aan kwetsbaarheid</a:t>
            </a:r>
          </a:p>
        </p:txBody>
      </p:sp>
      <p:pic>
        <p:nvPicPr>
          <p:cNvPr id="8" name="Tijdelijke aanduiding voor inhoud 7">
            <a:extLst>
              <a:ext uri="{FF2B5EF4-FFF2-40B4-BE49-F238E27FC236}">
                <a16:creationId xmlns:a16="http://schemas.microsoft.com/office/drawing/2014/main" id="{4D16366D-D347-B577-147C-33FAAD49A9C6}"/>
              </a:ext>
            </a:extLst>
          </p:cNvPr>
          <p:cNvPicPr>
            <a:picLocks noGrp="1" noChangeAspect="1"/>
          </p:cNvPicPr>
          <p:nvPr>
            <p:ph idx="1"/>
          </p:nvPr>
        </p:nvPicPr>
        <p:blipFill>
          <a:blip r:embed="rId3"/>
          <a:stretch>
            <a:fillRect/>
          </a:stretch>
        </p:blipFill>
        <p:spPr>
          <a:xfrm>
            <a:off x="1707294" y="1435660"/>
            <a:ext cx="8777412" cy="4665306"/>
          </a:xfrm>
        </p:spPr>
      </p:pic>
      <p:pic>
        <p:nvPicPr>
          <p:cNvPr id="2" name="Picture 2">
            <a:extLst>
              <a:ext uri="{FF2B5EF4-FFF2-40B4-BE49-F238E27FC236}">
                <a16:creationId xmlns:a16="http://schemas.microsoft.com/office/drawing/2014/main" id="{203ED607-1FE9-8988-596C-4D7C54EB3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0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5803A-2BF3-0850-58FD-FEB2E0BAE502}"/>
              </a:ext>
            </a:extLst>
          </p:cNvPr>
          <p:cNvSpPr>
            <a:spLocks noGrp="1"/>
          </p:cNvSpPr>
          <p:nvPr>
            <p:ph type="title"/>
          </p:nvPr>
        </p:nvSpPr>
        <p:spPr>
          <a:xfrm>
            <a:off x="838200" y="182562"/>
            <a:ext cx="10515600" cy="1325563"/>
          </a:xfrm>
        </p:spPr>
        <p:txBody>
          <a:bodyPr/>
          <a:lstStyle/>
          <a:p>
            <a:pPr algn="ctr"/>
            <a:r>
              <a:rPr lang="nl-NL" dirty="0"/>
              <a:t>Behandelen van ouderen</a:t>
            </a:r>
          </a:p>
        </p:txBody>
      </p:sp>
      <p:sp>
        <p:nvSpPr>
          <p:cNvPr id="3" name="Tijdelijke aanduiding voor inhoud 2">
            <a:extLst>
              <a:ext uri="{FF2B5EF4-FFF2-40B4-BE49-F238E27FC236}">
                <a16:creationId xmlns:a16="http://schemas.microsoft.com/office/drawing/2014/main" id="{F6675412-C281-522D-AA2A-1384D34977A7}"/>
              </a:ext>
            </a:extLst>
          </p:cNvPr>
          <p:cNvSpPr>
            <a:spLocks noGrp="1"/>
          </p:cNvSpPr>
          <p:nvPr>
            <p:ph idx="1"/>
          </p:nvPr>
        </p:nvSpPr>
        <p:spPr>
          <a:xfrm>
            <a:off x="838200" y="1387475"/>
            <a:ext cx="10515600" cy="4488089"/>
          </a:xfrm>
        </p:spPr>
        <p:txBody>
          <a:bodyPr>
            <a:noAutofit/>
          </a:bodyPr>
          <a:lstStyle/>
          <a:p>
            <a:r>
              <a:rPr lang="nl-NL" sz="2800" dirty="0"/>
              <a:t>Stimuleren van gezonde leefstijl</a:t>
            </a:r>
          </a:p>
          <a:p>
            <a:r>
              <a:rPr lang="nl-NL" sz="2800" dirty="0"/>
              <a:t>Medicamenteuze behandeling hangt af van:</a:t>
            </a:r>
          </a:p>
          <a:p>
            <a:pPr lvl="1"/>
            <a:r>
              <a:rPr lang="nl-NL" dirty="0"/>
              <a:t>Vitaliteit </a:t>
            </a:r>
          </a:p>
          <a:p>
            <a:pPr lvl="1"/>
            <a:r>
              <a:rPr lang="nl-NL" dirty="0"/>
              <a:t>Levensverwachting</a:t>
            </a:r>
          </a:p>
          <a:p>
            <a:pPr lvl="1"/>
            <a:r>
              <a:rPr lang="nl-NL" dirty="0" err="1"/>
              <a:t>Comorbiditeit</a:t>
            </a:r>
            <a:endParaRPr lang="nl-NL" dirty="0"/>
          </a:p>
          <a:p>
            <a:pPr lvl="1"/>
            <a:r>
              <a:rPr lang="nl-NL" dirty="0"/>
              <a:t>Polyfarmacie</a:t>
            </a:r>
          </a:p>
          <a:p>
            <a:pPr lvl="1"/>
            <a:r>
              <a:rPr lang="nl-NL" dirty="0"/>
              <a:t>Risico HVZ SCORE2-OP</a:t>
            </a:r>
          </a:p>
          <a:p>
            <a:pPr lvl="1"/>
            <a:r>
              <a:rPr lang="nl-NL" dirty="0"/>
              <a:t>Wensen van patiënt</a:t>
            </a:r>
          </a:p>
          <a:p>
            <a:r>
              <a:rPr lang="nl-NL" sz="2800" b="1" dirty="0"/>
              <a:t>Geen specifieke 10-jaarsrisicodrempel waarboven medicamenteuze behandeling van risicofactoren moet worden overwogen</a:t>
            </a:r>
          </a:p>
        </p:txBody>
      </p:sp>
      <p:sp>
        <p:nvSpPr>
          <p:cNvPr id="4" name="Tijdelijke aanduiding voor dianummer 3">
            <a:extLst>
              <a:ext uri="{FF2B5EF4-FFF2-40B4-BE49-F238E27FC236}">
                <a16:creationId xmlns:a16="http://schemas.microsoft.com/office/drawing/2014/main" id="{2A38088B-A110-55BA-89E0-886C1C04F64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BC8351-A67C-40A7-A9A9-DD748086B250}" type="slidenum">
              <a:rPr lang="nl-NL" smtClean="0"/>
              <a:pPr/>
              <a:t>27</a:t>
            </a:fld>
            <a:endParaRPr lang="nl-NL" dirty="0"/>
          </a:p>
        </p:txBody>
      </p:sp>
      <p:pic>
        <p:nvPicPr>
          <p:cNvPr id="5" name="Picture 2">
            <a:extLst>
              <a:ext uri="{FF2B5EF4-FFF2-40B4-BE49-F238E27FC236}">
                <a16:creationId xmlns:a16="http://schemas.microsoft.com/office/drawing/2014/main" id="{F4EBDAD1-6174-C601-EA58-3C4C2C841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9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8FE9-5F92-33BE-AF92-25985C43F4DD}"/>
              </a:ext>
            </a:extLst>
          </p:cNvPr>
          <p:cNvSpPr>
            <a:spLocks noGrp="1"/>
          </p:cNvSpPr>
          <p:nvPr>
            <p:ph type="title"/>
          </p:nvPr>
        </p:nvSpPr>
        <p:spPr/>
        <p:txBody>
          <a:bodyPr>
            <a:normAutofit/>
          </a:bodyPr>
          <a:lstStyle/>
          <a:p>
            <a:pPr algn="ctr"/>
            <a:r>
              <a:rPr lang="nl-NL" dirty="0"/>
              <a:t>Medicatie bij ouderen zonder HVZ</a:t>
            </a:r>
          </a:p>
        </p:txBody>
      </p:sp>
      <p:sp>
        <p:nvSpPr>
          <p:cNvPr id="3" name="Tijdelijke aanduiding voor inhoud 2">
            <a:extLst>
              <a:ext uri="{FF2B5EF4-FFF2-40B4-BE49-F238E27FC236}">
                <a16:creationId xmlns:a16="http://schemas.microsoft.com/office/drawing/2014/main" id="{BA1EAABB-CC72-ADA8-C1FE-3F102C16E583}"/>
              </a:ext>
            </a:extLst>
          </p:cNvPr>
          <p:cNvSpPr>
            <a:spLocks noGrp="1"/>
          </p:cNvSpPr>
          <p:nvPr>
            <p:ph idx="1"/>
          </p:nvPr>
        </p:nvSpPr>
        <p:spPr/>
        <p:txBody>
          <a:bodyPr>
            <a:normAutofit/>
          </a:bodyPr>
          <a:lstStyle/>
          <a:p>
            <a:r>
              <a:rPr lang="nl-NL" dirty="0"/>
              <a:t>Bewijs van effectiviteit medicamenteuze preventie minder overtuigend bij ouderen</a:t>
            </a:r>
          </a:p>
          <a:p>
            <a:r>
              <a:rPr lang="nl-NL" dirty="0"/>
              <a:t>Vooral voor kwetsbare ouderen weinig bewijs</a:t>
            </a:r>
          </a:p>
          <a:p>
            <a:r>
              <a:rPr lang="nl-NL" dirty="0"/>
              <a:t>Effect van behandeling met antihypertensiva is sterker dan voor statines</a:t>
            </a:r>
          </a:p>
          <a:p>
            <a:r>
              <a:rPr lang="nl-NL" dirty="0"/>
              <a:t>Effect van behandeling met statines is onzeker</a:t>
            </a:r>
          </a:p>
          <a:p>
            <a:r>
              <a:rPr lang="nl-NL" dirty="0" err="1"/>
              <a:t>Wèl</a:t>
            </a:r>
            <a:r>
              <a:rPr lang="nl-NL" dirty="0"/>
              <a:t> bewijs bij ouderen </a:t>
            </a:r>
            <a:r>
              <a:rPr lang="nl-NL" dirty="0" err="1"/>
              <a:t>mèt</a:t>
            </a:r>
            <a:r>
              <a:rPr lang="nl-NL" dirty="0"/>
              <a:t> HVZ </a:t>
            </a:r>
          </a:p>
        </p:txBody>
      </p:sp>
      <p:sp>
        <p:nvSpPr>
          <p:cNvPr id="4" name="Tijdelijke aanduiding voor dianummer 3">
            <a:extLst>
              <a:ext uri="{FF2B5EF4-FFF2-40B4-BE49-F238E27FC236}">
                <a16:creationId xmlns:a16="http://schemas.microsoft.com/office/drawing/2014/main" id="{E3ECE98B-4920-C232-82BC-7FBE3A91F2B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BC8351-A67C-40A7-A9A9-DD748086B250}" type="slidenum">
              <a:rPr lang="nl-NL" smtClean="0"/>
              <a:pPr/>
              <a:t>28</a:t>
            </a:fld>
            <a:endParaRPr lang="nl-NL" dirty="0"/>
          </a:p>
        </p:txBody>
      </p:sp>
      <p:pic>
        <p:nvPicPr>
          <p:cNvPr id="5" name="Picture 2">
            <a:extLst>
              <a:ext uri="{FF2B5EF4-FFF2-40B4-BE49-F238E27FC236}">
                <a16:creationId xmlns:a16="http://schemas.microsoft.com/office/drawing/2014/main" id="{CAC57161-93E0-8D35-2F93-4780E63FD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1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B57CDD-997D-618F-E31E-456EFA6F99D9}"/>
              </a:ext>
            </a:extLst>
          </p:cNvPr>
          <p:cNvGraphicFramePr/>
          <p:nvPr>
            <p:extLst>
              <p:ext uri="{D42A27DB-BD31-4B8C-83A1-F6EECF244321}">
                <p14:modId xmlns:p14="http://schemas.microsoft.com/office/powerpoint/2010/main" val="1091564141"/>
              </p:ext>
            </p:extLst>
          </p:nvPr>
        </p:nvGraphicFramePr>
        <p:xfrm>
          <a:off x="737800" y="128239"/>
          <a:ext cx="9781993" cy="656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88DB8994-14C5-E287-C5EA-8F4FEC423D35}"/>
              </a:ext>
            </a:extLst>
          </p:cNvPr>
          <p:cNvSpPr>
            <a:spLocks noGrp="1"/>
          </p:cNvSpPr>
          <p:nvPr>
            <p:ph type="title"/>
          </p:nvPr>
        </p:nvSpPr>
        <p:spPr/>
        <p:txBody>
          <a:bodyPr/>
          <a:lstStyle/>
          <a:p>
            <a:endParaRPr lang="nl-NL" dirty="0"/>
          </a:p>
        </p:txBody>
      </p:sp>
      <p:sp>
        <p:nvSpPr>
          <p:cNvPr id="6" name="Tijdelijke aanduiding voor inhoud 5">
            <a:extLst>
              <a:ext uri="{FF2B5EF4-FFF2-40B4-BE49-F238E27FC236}">
                <a16:creationId xmlns:a16="http://schemas.microsoft.com/office/drawing/2014/main" id="{9D2899D0-AF7A-B962-D4C1-588A7EF53E8E}"/>
              </a:ext>
            </a:extLst>
          </p:cNvPr>
          <p:cNvSpPr>
            <a:spLocks noGrp="1"/>
          </p:cNvSpPr>
          <p:nvPr>
            <p:ph idx="1"/>
          </p:nvPr>
        </p:nvSpPr>
        <p:spPr/>
        <p:txBody>
          <a:bodyPr/>
          <a:lstStyle/>
          <a:p>
            <a:endParaRPr lang="nl-NL" dirty="0"/>
          </a:p>
        </p:txBody>
      </p:sp>
      <p:pic>
        <p:nvPicPr>
          <p:cNvPr id="7" name="Picture 2">
            <a:extLst>
              <a:ext uri="{FF2B5EF4-FFF2-40B4-BE49-F238E27FC236}">
                <a16:creationId xmlns:a16="http://schemas.microsoft.com/office/drawing/2014/main" id="{2B979E5C-F35B-C2C0-218B-ABD4ED9AF3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5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a:pPr>
            <a:r>
              <a:rPr lang="nl-NL" dirty="0"/>
              <a:t>Welke stelling over leefstijladviezen bij ouderen is juist? </a:t>
            </a:r>
          </a:p>
          <a:p>
            <a:endParaRPr lang="nl-NL" dirty="0"/>
          </a:p>
          <a:p>
            <a:pPr marL="457200" indent="-457200">
              <a:buFont typeface="+mj-lt"/>
              <a:buAutoNum type="alphaLcPeriod"/>
            </a:pPr>
            <a:r>
              <a:rPr lang="nl-NL" dirty="0"/>
              <a:t>Het NHG adviseert leefstijladviezen voor zowel vitale als kwetsbare ouderen</a:t>
            </a:r>
          </a:p>
          <a:p>
            <a:pPr marL="457200" indent="-457200">
              <a:buFont typeface="+mj-lt"/>
              <a:buAutoNum type="alphaLcPeriod"/>
            </a:pPr>
            <a:r>
              <a:rPr lang="nl-NL" dirty="0"/>
              <a:t>Gewichtsreductie bij ouderen verhoogt de kwaliteit van leven</a:t>
            </a:r>
          </a:p>
          <a:p>
            <a:pPr marL="457200" indent="-457200">
              <a:buFont typeface="+mj-lt"/>
              <a:buAutoNum type="alphaLcPeriod"/>
            </a:pPr>
            <a:r>
              <a:rPr lang="nl-NL" dirty="0"/>
              <a:t>Een enkelvoudige interventie met een dieet verlaagt bij ouderen het risico op HVZ</a:t>
            </a:r>
          </a:p>
          <a:p>
            <a:pPr marL="457200" indent="-457200">
              <a:buFont typeface="+mj-lt"/>
              <a:buAutoNum type="alphaLcPeriod"/>
            </a:pPr>
            <a:r>
              <a:rPr lang="nl-NL" dirty="0"/>
              <a:t>Stoppen met roken is bij ouderen niet meer zinvol</a:t>
            </a:r>
          </a:p>
        </p:txBody>
      </p:sp>
      <p:pic>
        <p:nvPicPr>
          <p:cNvPr id="2050" name="Picture 2">
            <a:extLst>
              <a:ext uri="{FF2B5EF4-FFF2-40B4-BE49-F238E27FC236}">
                <a16:creationId xmlns:a16="http://schemas.microsoft.com/office/drawing/2014/main" id="{4D5DF1F4-1EB5-8599-78FE-B7ADE8FE3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1027906"/>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B57CDD-997D-618F-E31E-456EFA6F99D9}"/>
              </a:ext>
            </a:extLst>
          </p:cNvPr>
          <p:cNvGraphicFramePr/>
          <p:nvPr/>
        </p:nvGraphicFramePr>
        <p:xfrm>
          <a:off x="1519570" y="-11008"/>
          <a:ext cx="9152859" cy="6595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33F8911B-7E66-F69A-55C7-340465AA710A}"/>
              </a:ext>
            </a:extLst>
          </p:cNvPr>
          <p:cNvSpPr txBox="1"/>
          <p:nvPr/>
        </p:nvSpPr>
        <p:spPr>
          <a:xfrm rot="10800000" flipV="1">
            <a:off x="0" y="6519446"/>
            <a:ext cx="4690753" cy="338554"/>
          </a:xfrm>
          <a:prstGeom prst="rect">
            <a:avLst/>
          </a:prstGeom>
          <a:noFill/>
        </p:spPr>
        <p:txBody>
          <a:bodyPr wrap="square">
            <a:spAutoFit/>
          </a:bodyPr>
          <a:lstStyle/>
          <a:p>
            <a:r>
              <a:rPr lang="nl-NL" sz="1600" dirty="0">
                <a:effectLst/>
                <a:latin typeface="Calibri" panose="020F0502020204030204" pitchFamily="34" charset="0"/>
                <a:ea typeface="Aptos" panose="020B0004020202020204" pitchFamily="34" charset="0"/>
                <a:cs typeface="Calibri" panose="020F0502020204030204" pitchFamily="34" charset="0"/>
              </a:rPr>
              <a:t>*S</a:t>
            </a:r>
            <a:r>
              <a:rPr lang="nl-NL" sz="1600" dirty="0">
                <a:latin typeface="Calibri" panose="020F0502020204030204" pitchFamily="34" charset="0"/>
                <a:cs typeface="Calibri" panose="020F0502020204030204" pitchFamily="34" charset="0"/>
              </a:rPr>
              <a:t>tart met standaarddosis statine volgens stappenplan</a:t>
            </a:r>
            <a:r>
              <a:rPr lang="nl-NL" sz="1600" dirty="0">
                <a:effectLst/>
                <a:latin typeface="Calibri" panose="020F0502020204030204" pitchFamily="34" charset="0"/>
                <a:cs typeface="Calibri" panose="020F0502020204030204" pitchFamily="34" charset="0"/>
              </a:rPr>
              <a:t> </a:t>
            </a:r>
            <a:endParaRPr lang="nl-NL" sz="1600" dirty="0">
              <a:latin typeface="Calibri" panose="020F0502020204030204" pitchFamily="34" charset="0"/>
              <a:cs typeface="Calibri" panose="020F0502020204030204" pitchFamily="34" charset="0"/>
            </a:endParaRPr>
          </a:p>
        </p:txBody>
      </p:sp>
      <p:sp>
        <p:nvSpPr>
          <p:cNvPr id="6" name="Titel 5">
            <a:extLst>
              <a:ext uri="{FF2B5EF4-FFF2-40B4-BE49-F238E27FC236}">
                <a16:creationId xmlns:a16="http://schemas.microsoft.com/office/drawing/2014/main" id="{6859DE5B-8041-D429-787B-0B5198025BCB}"/>
              </a:ext>
            </a:extLst>
          </p:cNvPr>
          <p:cNvSpPr>
            <a:spLocks noGrp="1"/>
          </p:cNvSpPr>
          <p:nvPr>
            <p:ph type="title"/>
          </p:nvPr>
        </p:nvSpPr>
        <p:spPr/>
        <p:txBody>
          <a:bodyPr/>
          <a:lstStyle/>
          <a:p>
            <a:endParaRPr lang="nl-NL"/>
          </a:p>
        </p:txBody>
      </p:sp>
      <p:sp>
        <p:nvSpPr>
          <p:cNvPr id="7" name="Tijdelijke aanduiding voor inhoud 6">
            <a:extLst>
              <a:ext uri="{FF2B5EF4-FFF2-40B4-BE49-F238E27FC236}">
                <a16:creationId xmlns:a16="http://schemas.microsoft.com/office/drawing/2014/main" id="{97DDD2D6-00D7-7533-079F-01F0334DF65D}"/>
              </a:ext>
            </a:extLst>
          </p:cNvPr>
          <p:cNvSpPr>
            <a:spLocks noGrp="1"/>
          </p:cNvSpPr>
          <p:nvPr>
            <p:ph idx="1"/>
          </p:nvPr>
        </p:nvSpPr>
        <p:spPr/>
        <p:txBody>
          <a:bodyPr/>
          <a:lstStyle/>
          <a:p>
            <a:endParaRPr lang="nl-NL" dirty="0"/>
          </a:p>
        </p:txBody>
      </p:sp>
      <p:sp>
        <p:nvSpPr>
          <p:cNvPr id="4" name="Tijdelijke aanduiding voor dianummer 5">
            <a:extLst>
              <a:ext uri="{FF2B5EF4-FFF2-40B4-BE49-F238E27FC236}">
                <a16:creationId xmlns:a16="http://schemas.microsoft.com/office/drawing/2014/main" id="{76E18A47-779F-DD14-CF43-A2EA7DA6399F}"/>
              </a:ext>
            </a:extLst>
          </p:cNvPr>
          <p:cNvSpPr>
            <a:spLocks noGrp="1"/>
          </p:cNvSpPr>
          <p:nvPr>
            <p:ph type="sldNum" sz="quarter" idx="4294967295"/>
          </p:nvPr>
        </p:nvSpPr>
        <p:spPr>
          <a:xfrm>
            <a:off x="0" y="0"/>
            <a:ext cx="0" cy="0"/>
          </a:xfrm>
        </p:spPr>
        <p:txBody>
          <a:bodyPr/>
          <a:lstStyle/>
          <a:p>
            <a:fld id="{D7B32AF8-5EF8-470A-A859-1F393290EEF1}" type="slidenum">
              <a:rPr lang="nl-NL" smtClean="0"/>
              <a:pPr/>
              <a:t>30</a:t>
            </a:fld>
            <a:endParaRPr lang="nl-NL" dirty="0"/>
          </a:p>
        </p:txBody>
      </p:sp>
      <p:pic>
        <p:nvPicPr>
          <p:cNvPr id="8" name="Picture 2">
            <a:extLst>
              <a:ext uri="{FF2B5EF4-FFF2-40B4-BE49-F238E27FC236}">
                <a16:creationId xmlns:a16="http://schemas.microsoft.com/office/drawing/2014/main" id="{71D85319-5BDD-486F-08E3-3075DEEEAD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4808" y="1027906"/>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DF55298-3EEC-6747-3478-02282525E6BA}"/>
              </a:ext>
            </a:extLst>
          </p:cNvPr>
          <p:cNvPicPr>
            <a:picLocks noChangeAspect="1"/>
          </p:cNvPicPr>
          <p:nvPr/>
        </p:nvPicPr>
        <p:blipFill>
          <a:blip r:embed="rId3"/>
          <a:stretch>
            <a:fillRect/>
          </a:stretch>
        </p:blipFill>
        <p:spPr>
          <a:xfrm>
            <a:off x="2585547" y="275785"/>
            <a:ext cx="7020905" cy="6306430"/>
          </a:xfrm>
          <a:prstGeom prst="rect">
            <a:avLst/>
          </a:prstGeom>
        </p:spPr>
      </p:pic>
      <p:pic>
        <p:nvPicPr>
          <p:cNvPr id="2" name="Picture 2">
            <a:extLst>
              <a:ext uri="{FF2B5EF4-FFF2-40B4-BE49-F238E27FC236}">
                <a16:creationId xmlns:a16="http://schemas.microsoft.com/office/drawing/2014/main" id="{CCD7DD6C-F47A-3803-F831-D95489BA1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36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Lettertype, wit, typografie&#10;&#10;Door AI gegenereerde inhoud is mogelijk onjuist.">
            <a:extLst>
              <a:ext uri="{FF2B5EF4-FFF2-40B4-BE49-F238E27FC236}">
                <a16:creationId xmlns:a16="http://schemas.microsoft.com/office/drawing/2014/main" id="{A3D3735E-C4B8-2FD7-648C-63FAA3FC75F0}"/>
              </a:ext>
            </a:extLst>
          </p:cNvPr>
          <p:cNvPicPr>
            <a:picLocks noChangeAspect="1"/>
          </p:cNvPicPr>
          <p:nvPr/>
        </p:nvPicPr>
        <p:blipFill>
          <a:blip r:embed="rId3"/>
          <a:stretch>
            <a:fillRect/>
          </a:stretch>
        </p:blipFill>
        <p:spPr>
          <a:xfrm>
            <a:off x="645905" y="609600"/>
            <a:ext cx="7126496" cy="1812110"/>
          </a:xfrm>
          <a:prstGeom prst="rect">
            <a:avLst/>
          </a:prstGeom>
        </p:spPr>
      </p:pic>
      <p:pic>
        <p:nvPicPr>
          <p:cNvPr id="3" name="Afbeelding 2" descr="Afbeelding met tekst, Lettertype, schermopname&#10;&#10;Door AI gegenereerde inhoud is mogelijk onjuist.">
            <a:extLst>
              <a:ext uri="{FF2B5EF4-FFF2-40B4-BE49-F238E27FC236}">
                <a16:creationId xmlns:a16="http://schemas.microsoft.com/office/drawing/2014/main" id="{34725AFF-E72F-798B-90A5-8390D56845A7}"/>
              </a:ext>
            </a:extLst>
          </p:cNvPr>
          <p:cNvPicPr>
            <a:picLocks noChangeAspect="1"/>
          </p:cNvPicPr>
          <p:nvPr/>
        </p:nvPicPr>
        <p:blipFill>
          <a:blip r:embed="rId4"/>
          <a:stretch>
            <a:fillRect/>
          </a:stretch>
        </p:blipFill>
        <p:spPr>
          <a:xfrm>
            <a:off x="478405" y="2678122"/>
            <a:ext cx="7461496" cy="1758169"/>
          </a:xfrm>
          <a:prstGeom prst="rect">
            <a:avLst/>
          </a:prstGeom>
        </p:spPr>
      </p:pic>
      <p:pic>
        <p:nvPicPr>
          <p:cNvPr id="5" name="Afbeelding 4">
            <a:extLst>
              <a:ext uri="{FF2B5EF4-FFF2-40B4-BE49-F238E27FC236}">
                <a16:creationId xmlns:a16="http://schemas.microsoft.com/office/drawing/2014/main" id="{8E865262-90BE-50C1-6E1B-521A7F86AF90}"/>
              </a:ext>
            </a:extLst>
          </p:cNvPr>
          <p:cNvPicPr>
            <a:picLocks noChangeAspect="1"/>
          </p:cNvPicPr>
          <p:nvPr/>
        </p:nvPicPr>
        <p:blipFill>
          <a:blip r:embed="rId5"/>
          <a:stretch>
            <a:fillRect/>
          </a:stretch>
        </p:blipFill>
        <p:spPr>
          <a:xfrm>
            <a:off x="7583110" y="4133814"/>
            <a:ext cx="3972479" cy="2324424"/>
          </a:xfrm>
          <a:prstGeom prst="rect">
            <a:avLst/>
          </a:prstGeom>
        </p:spPr>
      </p:pic>
      <p:pic>
        <p:nvPicPr>
          <p:cNvPr id="4" name="Picture 2">
            <a:extLst>
              <a:ext uri="{FF2B5EF4-FFF2-40B4-BE49-F238E27FC236}">
                <a16:creationId xmlns:a16="http://schemas.microsoft.com/office/drawing/2014/main" id="{F30EC69A-E47E-610D-77C3-4FF5C0B98B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65B61-D64A-CD2F-1EB5-9163C4EF0B5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3DAE3AF8-3B50-67DE-A2C1-54E8A4BDDA57}"/>
              </a:ext>
            </a:extLst>
          </p:cNvPr>
          <p:cNvSpPr>
            <a:spLocks noGrp="1"/>
          </p:cNvSpPr>
          <p:nvPr>
            <p:ph idx="1"/>
          </p:nvPr>
        </p:nvSpPr>
        <p:spPr/>
        <p:txBody>
          <a:bodyPr>
            <a:normAutofit lnSpcReduction="10000"/>
          </a:bodyPr>
          <a:lstStyle/>
          <a:p>
            <a:endParaRPr lang="nl-NL" dirty="0"/>
          </a:p>
          <a:p>
            <a:r>
              <a:rPr lang="nl-NL" dirty="0"/>
              <a:t>Vitale 80+ </a:t>
            </a:r>
            <a:r>
              <a:rPr lang="nl-NL" dirty="0" err="1"/>
              <a:t>ers</a:t>
            </a:r>
            <a:r>
              <a:rPr lang="nl-NL" dirty="0"/>
              <a:t>: streef naar RR &lt;140, </a:t>
            </a:r>
            <a:r>
              <a:rPr lang="nl-NL" dirty="0" err="1"/>
              <a:t>evt</a:t>
            </a:r>
            <a:r>
              <a:rPr lang="nl-NL" dirty="0"/>
              <a:t> &lt;130 </a:t>
            </a:r>
            <a:r>
              <a:rPr lang="nl-NL" dirty="0" err="1"/>
              <a:t>mmHG</a:t>
            </a:r>
            <a:endParaRPr lang="nl-NL" dirty="0"/>
          </a:p>
          <a:p>
            <a:r>
              <a:rPr lang="nl-NL" dirty="0"/>
              <a:t>Kwetsbare ouderen:</a:t>
            </a:r>
          </a:p>
          <a:p>
            <a:pPr lvl="1"/>
            <a:r>
              <a:rPr lang="nl-NL" dirty="0"/>
              <a:t>Niet stoppen met antihypertensiva, risicoreductie binnen 1-2 jaar</a:t>
            </a:r>
          </a:p>
          <a:p>
            <a:pPr lvl="1"/>
            <a:r>
              <a:rPr lang="nl-NL" dirty="0"/>
              <a:t>Betrouwbare RR meting (thuismeting, 24 uurs RR)</a:t>
            </a:r>
          </a:p>
          <a:p>
            <a:pPr lvl="1"/>
            <a:r>
              <a:rPr lang="nl-NL" dirty="0"/>
              <a:t>Let op zout en dropinname</a:t>
            </a:r>
          </a:p>
          <a:p>
            <a:pPr lvl="1"/>
            <a:r>
              <a:rPr lang="nl-NL" dirty="0"/>
              <a:t>Stop zo mogelijk </a:t>
            </a:r>
            <a:r>
              <a:rPr lang="nl-NL" dirty="0" err="1"/>
              <a:t>NSAIDs</a:t>
            </a:r>
            <a:r>
              <a:rPr lang="nl-NL" dirty="0"/>
              <a:t>, corticosteroïden, antidepressiva</a:t>
            </a:r>
          </a:p>
          <a:p>
            <a:pPr lvl="1"/>
            <a:r>
              <a:rPr lang="nl-NL" dirty="0"/>
              <a:t>Start low, go slow: lage dosis RAAS remmer, Ca-antagonist of diureticum</a:t>
            </a:r>
          </a:p>
          <a:p>
            <a:pPr lvl="1"/>
            <a:r>
              <a:rPr lang="nl-NL" dirty="0"/>
              <a:t>Bij RR&gt;160 </a:t>
            </a:r>
            <a:r>
              <a:rPr lang="nl-NL" dirty="0" err="1"/>
              <a:t>mmHg</a:t>
            </a:r>
            <a:r>
              <a:rPr lang="nl-NL" dirty="0"/>
              <a:t>, start combi-tablet</a:t>
            </a:r>
          </a:p>
          <a:p>
            <a:pPr lvl="1"/>
            <a:r>
              <a:rPr lang="nl-NL" dirty="0"/>
              <a:t>Liever geen </a:t>
            </a:r>
            <a:r>
              <a:rPr lang="nl-NL" dirty="0" err="1"/>
              <a:t>betablokker</a:t>
            </a:r>
            <a:r>
              <a:rPr lang="nl-NL" dirty="0"/>
              <a:t> </a:t>
            </a:r>
            <a:r>
              <a:rPr lang="nl-NL" dirty="0" err="1"/>
              <a:t>ivm</a:t>
            </a:r>
            <a:r>
              <a:rPr lang="nl-NL" dirty="0"/>
              <a:t> risico orthostatische hypotensie</a:t>
            </a:r>
          </a:p>
          <a:p>
            <a:pPr lvl="1"/>
            <a:endParaRPr lang="nl-NL" dirty="0"/>
          </a:p>
          <a:p>
            <a:pPr lvl="1"/>
            <a:endParaRPr lang="nl-NL" dirty="0"/>
          </a:p>
          <a:p>
            <a:pPr lvl="1"/>
            <a:endParaRPr lang="nl-NL" dirty="0"/>
          </a:p>
          <a:p>
            <a:pPr lvl="1"/>
            <a:endParaRPr lang="nl-NL" dirty="0"/>
          </a:p>
        </p:txBody>
      </p:sp>
      <p:pic>
        <p:nvPicPr>
          <p:cNvPr id="5" name="Afbeelding 4">
            <a:extLst>
              <a:ext uri="{FF2B5EF4-FFF2-40B4-BE49-F238E27FC236}">
                <a16:creationId xmlns:a16="http://schemas.microsoft.com/office/drawing/2014/main" id="{143B82EB-F9AC-A8AF-1F83-731DBA463B93}"/>
              </a:ext>
            </a:extLst>
          </p:cNvPr>
          <p:cNvPicPr>
            <a:picLocks noChangeAspect="1"/>
          </p:cNvPicPr>
          <p:nvPr/>
        </p:nvPicPr>
        <p:blipFill>
          <a:blip r:embed="rId3"/>
          <a:stretch>
            <a:fillRect/>
          </a:stretch>
        </p:blipFill>
        <p:spPr>
          <a:xfrm>
            <a:off x="838200" y="239204"/>
            <a:ext cx="3429975" cy="2026639"/>
          </a:xfrm>
          <a:prstGeom prst="rect">
            <a:avLst/>
          </a:prstGeom>
        </p:spPr>
      </p:pic>
      <p:pic>
        <p:nvPicPr>
          <p:cNvPr id="4" name="Picture 2">
            <a:extLst>
              <a:ext uri="{FF2B5EF4-FFF2-40B4-BE49-F238E27FC236}">
                <a16:creationId xmlns:a16="http://schemas.microsoft.com/office/drawing/2014/main" id="{F4F802D2-2CA0-F544-DF6D-CE9B72439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1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4AC83-63AE-D5F8-8D15-C3CEC6928B30}"/>
              </a:ext>
            </a:extLst>
          </p:cNvPr>
          <p:cNvSpPr>
            <a:spLocks noGrp="1"/>
          </p:cNvSpPr>
          <p:nvPr>
            <p:ph type="title"/>
          </p:nvPr>
        </p:nvSpPr>
        <p:spPr/>
        <p:txBody>
          <a:bodyPr/>
          <a:lstStyle/>
          <a:p>
            <a:pPr algn="ctr"/>
            <a:r>
              <a:rPr lang="nl-NL" dirty="0"/>
              <a:t>Afbouw antihypertensiva</a:t>
            </a:r>
          </a:p>
        </p:txBody>
      </p:sp>
      <p:sp>
        <p:nvSpPr>
          <p:cNvPr id="3" name="Tijdelijke aanduiding voor inhoud 2">
            <a:extLst>
              <a:ext uri="{FF2B5EF4-FFF2-40B4-BE49-F238E27FC236}">
                <a16:creationId xmlns:a16="http://schemas.microsoft.com/office/drawing/2014/main" id="{74EC678F-4A51-E35E-7801-5C44433EA900}"/>
              </a:ext>
            </a:extLst>
          </p:cNvPr>
          <p:cNvSpPr>
            <a:spLocks noGrp="1"/>
          </p:cNvSpPr>
          <p:nvPr>
            <p:ph idx="1"/>
          </p:nvPr>
        </p:nvSpPr>
        <p:spPr/>
        <p:txBody>
          <a:bodyPr/>
          <a:lstStyle/>
          <a:p>
            <a:r>
              <a:rPr lang="nl-NL" dirty="0"/>
              <a:t>Verlaag dosis per 1-4 </a:t>
            </a:r>
            <a:r>
              <a:rPr lang="nl-NL" dirty="0" err="1"/>
              <a:t>wk</a:t>
            </a:r>
            <a:r>
              <a:rPr lang="nl-NL" dirty="0"/>
              <a:t> met 25-50%</a:t>
            </a:r>
          </a:p>
          <a:p>
            <a:r>
              <a:rPr lang="nl-NL" dirty="0"/>
              <a:t>Laat SBP niet stijgen &gt;180 </a:t>
            </a:r>
            <a:r>
              <a:rPr lang="nl-NL" dirty="0" err="1"/>
              <a:t>mmHg</a:t>
            </a:r>
            <a:endParaRPr lang="nl-NL" dirty="0"/>
          </a:p>
          <a:p>
            <a:r>
              <a:rPr lang="nl-NL" dirty="0"/>
              <a:t>Laat DBP niet stijgen &gt;110 </a:t>
            </a:r>
            <a:r>
              <a:rPr lang="nl-NL" dirty="0" err="1"/>
              <a:t>mmHg</a:t>
            </a:r>
            <a:endParaRPr lang="nl-NL" dirty="0"/>
          </a:p>
          <a:p>
            <a:r>
              <a:rPr lang="nl-NL" dirty="0"/>
              <a:t>Stop afbouw bij toename dyspnoe, hartfrequentie &gt;100/min, vocht retentie</a:t>
            </a:r>
          </a:p>
          <a:p>
            <a:r>
              <a:rPr lang="nl-NL" dirty="0"/>
              <a:t>Evalueer 2-4 weken na afbouwen de nieuwe behandeldoelen</a:t>
            </a:r>
          </a:p>
          <a:p>
            <a:endParaRPr lang="nl-NL" dirty="0"/>
          </a:p>
          <a:p>
            <a:endParaRPr lang="nl-NL" dirty="0"/>
          </a:p>
        </p:txBody>
      </p:sp>
      <p:pic>
        <p:nvPicPr>
          <p:cNvPr id="4" name="Picture 2">
            <a:extLst>
              <a:ext uri="{FF2B5EF4-FFF2-40B4-BE49-F238E27FC236}">
                <a16:creationId xmlns:a16="http://schemas.microsoft.com/office/drawing/2014/main" id="{134DE786-EDC6-E76B-E47E-D061FCA26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1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31ABE-CB54-B0EC-614C-F9D8F5A13D6E}"/>
              </a:ext>
            </a:extLst>
          </p:cNvPr>
          <p:cNvSpPr>
            <a:spLocks noGrp="1"/>
          </p:cNvSpPr>
          <p:nvPr>
            <p:ph type="title"/>
          </p:nvPr>
        </p:nvSpPr>
        <p:spPr/>
        <p:txBody>
          <a:bodyPr/>
          <a:lstStyle/>
          <a:p>
            <a:pPr algn="ctr"/>
            <a:r>
              <a:rPr lang="nl-NL" dirty="0"/>
              <a:t>Combinatie behandeling</a:t>
            </a:r>
          </a:p>
        </p:txBody>
      </p:sp>
      <p:sp>
        <p:nvSpPr>
          <p:cNvPr id="3" name="Tijdelijke aanduiding voor inhoud 2">
            <a:extLst>
              <a:ext uri="{FF2B5EF4-FFF2-40B4-BE49-F238E27FC236}">
                <a16:creationId xmlns:a16="http://schemas.microsoft.com/office/drawing/2014/main" id="{63C3DA92-AEDB-734B-F82A-87974A1ADF4A}"/>
              </a:ext>
            </a:extLst>
          </p:cNvPr>
          <p:cNvSpPr>
            <a:spLocks noGrp="1"/>
          </p:cNvSpPr>
          <p:nvPr>
            <p:ph idx="1"/>
          </p:nvPr>
        </p:nvSpPr>
        <p:spPr/>
        <p:txBody>
          <a:bodyPr/>
          <a:lstStyle/>
          <a:p>
            <a:r>
              <a:rPr lang="nl-NL" dirty="0"/>
              <a:t>Houd rekening met andere indicaties dan de hypertensie!</a:t>
            </a:r>
          </a:p>
          <a:p>
            <a:r>
              <a:rPr lang="nl-NL" dirty="0"/>
              <a:t>Ga na of, en hoe, medicatie wordt ingenomen.</a:t>
            </a:r>
          </a:p>
          <a:p>
            <a:r>
              <a:rPr lang="nl-NL" dirty="0"/>
              <a:t>Stop als eerste middel dat bijwerkingen geeft.</a:t>
            </a:r>
          </a:p>
          <a:p>
            <a:r>
              <a:rPr lang="nl-NL" dirty="0"/>
              <a:t>Volgorde:</a:t>
            </a:r>
          </a:p>
          <a:p>
            <a:pPr lvl="1"/>
            <a:r>
              <a:rPr lang="nl-NL" dirty="0" err="1"/>
              <a:t>betablokker</a:t>
            </a:r>
            <a:r>
              <a:rPr lang="nl-NL" dirty="0"/>
              <a:t> (</a:t>
            </a:r>
            <a:r>
              <a:rPr lang="nl-NL" dirty="0" err="1"/>
              <a:t>cave</a:t>
            </a:r>
            <a:r>
              <a:rPr lang="nl-NL" dirty="0"/>
              <a:t> HF, AF, post MI)</a:t>
            </a:r>
          </a:p>
          <a:p>
            <a:pPr lvl="1"/>
            <a:r>
              <a:rPr lang="nl-NL" dirty="0"/>
              <a:t>Diureticum (</a:t>
            </a:r>
            <a:r>
              <a:rPr lang="nl-NL" dirty="0" err="1"/>
              <a:t>cave</a:t>
            </a:r>
            <a:r>
              <a:rPr lang="nl-NL" dirty="0"/>
              <a:t> HF en CNS)</a:t>
            </a:r>
          </a:p>
          <a:p>
            <a:pPr lvl="1"/>
            <a:r>
              <a:rPr lang="nl-NL" dirty="0"/>
              <a:t>Calciumantagonist (</a:t>
            </a:r>
            <a:r>
              <a:rPr lang="nl-NL" dirty="0" err="1"/>
              <a:t>cave</a:t>
            </a:r>
            <a:r>
              <a:rPr lang="nl-NL" dirty="0"/>
              <a:t> AP en AF)</a:t>
            </a:r>
          </a:p>
          <a:p>
            <a:pPr lvl="1"/>
            <a:r>
              <a:rPr lang="nl-NL" dirty="0"/>
              <a:t>Raas remmer (</a:t>
            </a:r>
            <a:r>
              <a:rPr lang="nl-NL" dirty="0" err="1"/>
              <a:t>cave</a:t>
            </a:r>
            <a:r>
              <a:rPr lang="nl-NL" dirty="0"/>
              <a:t> HF, post MI en </a:t>
            </a:r>
            <a:r>
              <a:rPr lang="nl-NL" dirty="0" err="1"/>
              <a:t>albuminurie</a:t>
            </a:r>
            <a:r>
              <a:rPr lang="nl-NL" dirty="0"/>
              <a:t>)</a:t>
            </a:r>
          </a:p>
          <a:p>
            <a:pPr lvl="1"/>
            <a:endParaRPr lang="nl-NL" dirty="0"/>
          </a:p>
          <a:p>
            <a:pPr lvl="1"/>
            <a:endParaRPr lang="nl-NL" dirty="0"/>
          </a:p>
          <a:p>
            <a:endParaRPr lang="nl-NL" dirty="0"/>
          </a:p>
          <a:p>
            <a:endParaRPr lang="nl-NL" dirty="0"/>
          </a:p>
        </p:txBody>
      </p:sp>
      <p:pic>
        <p:nvPicPr>
          <p:cNvPr id="4" name="Picture 2">
            <a:extLst>
              <a:ext uri="{FF2B5EF4-FFF2-40B4-BE49-F238E27FC236}">
                <a16:creationId xmlns:a16="http://schemas.microsoft.com/office/drawing/2014/main" id="{4E5F1147-9CAE-1B26-A953-CC698C9FD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person, schermopname, persoon&#10;&#10;Door AI gegenereerde inhoud is mogelijk onjuist.">
            <a:extLst>
              <a:ext uri="{FF2B5EF4-FFF2-40B4-BE49-F238E27FC236}">
                <a16:creationId xmlns:a16="http://schemas.microsoft.com/office/drawing/2014/main" id="{C4DA132D-88C6-0A3D-D26B-4CF8B8439B7B}"/>
              </a:ext>
            </a:extLst>
          </p:cNvPr>
          <p:cNvPicPr>
            <a:picLocks noChangeAspect="1"/>
          </p:cNvPicPr>
          <p:nvPr/>
        </p:nvPicPr>
        <p:blipFill>
          <a:blip r:embed="rId2"/>
          <a:stretch>
            <a:fillRect/>
          </a:stretch>
        </p:blipFill>
        <p:spPr>
          <a:xfrm>
            <a:off x="715396" y="262669"/>
            <a:ext cx="11147113" cy="5303520"/>
          </a:xfrm>
          <a:prstGeom prst="rect">
            <a:avLst/>
          </a:prstGeom>
        </p:spPr>
      </p:pic>
    </p:spTree>
    <p:extLst>
      <p:ext uri="{BB962C8B-B14F-4D97-AF65-F5344CB8AC3E}">
        <p14:creationId xmlns:p14="http://schemas.microsoft.com/office/powerpoint/2010/main" val="3824417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BA67B-6967-1371-E759-D72ACFB6BAE0}"/>
              </a:ext>
            </a:extLst>
          </p:cNvPr>
          <p:cNvSpPr>
            <a:spLocks noGrp="1"/>
          </p:cNvSpPr>
          <p:nvPr>
            <p:ph type="title"/>
          </p:nvPr>
        </p:nvSpPr>
        <p:spPr/>
        <p:txBody>
          <a:bodyPr/>
          <a:lstStyle/>
          <a:p>
            <a:pPr algn="ctr"/>
            <a:r>
              <a:rPr lang="nl-NL" dirty="0"/>
              <a:t>Effectiviteit statines</a:t>
            </a:r>
          </a:p>
        </p:txBody>
      </p:sp>
      <p:sp>
        <p:nvSpPr>
          <p:cNvPr id="3" name="Tijdelijke aanduiding voor inhoud 2">
            <a:extLst>
              <a:ext uri="{FF2B5EF4-FFF2-40B4-BE49-F238E27FC236}">
                <a16:creationId xmlns:a16="http://schemas.microsoft.com/office/drawing/2014/main" id="{7C170BFE-2E2F-26D8-6862-484489418DCC}"/>
              </a:ext>
            </a:extLst>
          </p:cNvPr>
          <p:cNvSpPr>
            <a:spLocks noGrp="1"/>
          </p:cNvSpPr>
          <p:nvPr>
            <p:ph idx="1"/>
          </p:nvPr>
        </p:nvSpPr>
        <p:spPr/>
        <p:txBody>
          <a:bodyPr>
            <a:normAutofit/>
          </a:bodyPr>
          <a:lstStyle/>
          <a:p>
            <a:r>
              <a:rPr lang="nl-NL" dirty="0"/>
              <a:t>Bewezen effectief in verlagen CV morbiditeit en mortaliteit bij personen met hart- en vaatziekte of diabetes mellitus</a:t>
            </a:r>
          </a:p>
          <a:p>
            <a:r>
              <a:rPr lang="nl-NL" dirty="0"/>
              <a:t>Beperkt bewijs voor </a:t>
            </a:r>
            <a:r>
              <a:rPr lang="nl-NL" dirty="0" err="1"/>
              <a:t>effectiveit</a:t>
            </a:r>
            <a:r>
              <a:rPr lang="nl-NL" dirty="0"/>
              <a:t> van statine bij personen &gt;75 jaar</a:t>
            </a:r>
          </a:p>
          <a:p>
            <a:endParaRPr lang="nl-NL" dirty="0"/>
          </a:p>
          <a:p>
            <a:r>
              <a:rPr lang="nl-NL" dirty="0"/>
              <a:t>PROSPER studie: na 3 jaar statine gebruik significante verlaging CV sterfte en events (NNT 25)</a:t>
            </a:r>
          </a:p>
          <a:p>
            <a:endParaRPr lang="nl-NL" dirty="0"/>
          </a:p>
          <a:p>
            <a:r>
              <a:rPr lang="nl-NL" dirty="0"/>
              <a:t>Bij &gt; 1-2 jaar levensverwachting </a:t>
            </a:r>
            <a:r>
              <a:rPr lang="nl-NL" dirty="0" err="1"/>
              <a:t>èn</a:t>
            </a:r>
            <a:r>
              <a:rPr lang="nl-NL" dirty="0"/>
              <a:t> HVZ of DM is statine effectief</a:t>
            </a:r>
          </a:p>
          <a:p>
            <a:r>
              <a:rPr lang="nl-NL" dirty="0"/>
              <a:t>&gt;75 jaar, zonder HVZ of DM, CNS, roken of SBP&gt;180: beperkt effectief</a:t>
            </a:r>
          </a:p>
        </p:txBody>
      </p:sp>
      <p:pic>
        <p:nvPicPr>
          <p:cNvPr id="4" name="Picture 2">
            <a:extLst>
              <a:ext uri="{FF2B5EF4-FFF2-40B4-BE49-F238E27FC236}">
                <a16:creationId xmlns:a16="http://schemas.microsoft.com/office/drawing/2014/main" id="{5EF0FE89-7B83-23AC-A91C-887A82455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8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663FC-A505-BDED-CB0B-312DC770EA84}"/>
              </a:ext>
            </a:extLst>
          </p:cNvPr>
          <p:cNvSpPr>
            <a:spLocks noGrp="1"/>
          </p:cNvSpPr>
          <p:nvPr>
            <p:ph type="title"/>
          </p:nvPr>
        </p:nvSpPr>
        <p:spPr/>
        <p:txBody>
          <a:bodyPr/>
          <a:lstStyle/>
          <a:p>
            <a:pPr algn="ctr"/>
            <a:r>
              <a:rPr lang="nl-NL" dirty="0"/>
              <a:t>Onderzoek staken statine</a:t>
            </a:r>
          </a:p>
        </p:txBody>
      </p:sp>
      <p:sp>
        <p:nvSpPr>
          <p:cNvPr id="3" name="Tijdelijke aanduiding voor inhoud 2">
            <a:extLst>
              <a:ext uri="{FF2B5EF4-FFF2-40B4-BE49-F238E27FC236}">
                <a16:creationId xmlns:a16="http://schemas.microsoft.com/office/drawing/2014/main" id="{7961C8E8-F159-740E-BD3C-F46C7AE3B75E}"/>
              </a:ext>
            </a:extLst>
          </p:cNvPr>
          <p:cNvSpPr>
            <a:spLocks noGrp="1"/>
          </p:cNvSpPr>
          <p:nvPr>
            <p:ph idx="1"/>
          </p:nvPr>
        </p:nvSpPr>
        <p:spPr/>
        <p:txBody>
          <a:bodyPr vert="horz" lIns="91440" tIns="45720" rIns="91440" bIns="45720" rtlCol="0" anchor="t">
            <a:normAutofit/>
          </a:bodyPr>
          <a:lstStyle/>
          <a:p>
            <a:r>
              <a:rPr lang="nl-NL" dirty="0"/>
              <a:t>Stoppen statine bij beperkte levensverwachting -&gt; geen toename CV events</a:t>
            </a:r>
          </a:p>
          <a:p>
            <a:r>
              <a:rPr lang="nl-NL" dirty="0"/>
              <a:t>&gt;75 jaar zonder DM of HVZ -&gt; statines geen effect op voorkomen sterfte of ischemische HVZ</a:t>
            </a:r>
          </a:p>
          <a:p>
            <a:r>
              <a:rPr lang="nl-NL" dirty="0"/>
              <a:t>&gt;75 </a:t>
            </a:r>
            <a:r>
              <a:rPr lang="nl-NL" dirty="0" err="1"/>
              <a:t>jr</a:t>
            </a:r>
            <a:r>
              <a:rPr lang="nl-NL" dirty="0"/>
              <a:t> met DM -&gt; afname mortaliteit en HVZ bij gebruik statines</a:t>
            </a:r>
          </a:p>
          <a:p>
            <a:endParaRPr lang="nl-NL" dirty="0"/>
          </a:p>
          <a:p>
            <a:endParaRPr lang="nl-NL" dirty="0"/>
          </a:p>
          <a:p>
            <a:endParaRPr lang="nl-NL" dirty="0"/>
          </a:p>
        </p:txBody>
      </p:sp>
      <p:pic>
        <p:nvPicPr>
          <p:cNvPr id="4" name="Picture 2">
            <a:extLst>
              <a:ext uri="{FF2B5EF4-FFF2-40B4-BE49-F238E27FC236}">
                <a16:creationId xmlns:a16="http://schemas.microsoft.com/office/drawing/2014/main" id="{9B881CD9-B359-D544-C3D6-0DF532F56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96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6D3A4-F6FF-B008-FB21-44AB66BE16CE}"/>
              </a:ext>
            </a:extLst>
          </p:cNvPr>
          <p:cNvSpPr>
            <a:spLocks noGrp="1"/>
          </p:cNvSpPr>
          <p:nvPr>
            <p:ph type="title"/>
          </p:nvPr>
        </p:nvSpPr>
        <p:spPr/>
        <p:txBody>
          <a:bodyPr/>
          <a:lstStyle/>
          <a:p>
            <a:pPr algn="ctr"/>
            <a:r>
              <a:rPr lang="nl-NL" dirty="0"/>
              <a:t>Statine niet staken</a:t>
            </a:r>
          </a:p>
        </p:txBody>
      </p:sp>
      <p:sp>
        <p:nvSpPr>
          <p:cNvPr id="3" name="Tijdelijke aanduiding voor inhoud 2">
            <a:extLst>
              <a:ext uri="{FF2B5EF4-FFF2-40B4-BE49-F238E27FC236}">
                <a16:creationId xmlns:a16="http://schemas.microsoft.com/office/drawing/2014/main" id="{DEB421A0-C5EC-B7C9-D10F-A3EE4567EF72}"/>
              </a:ext>
            </a:extLst>
          </p:cNvPr>
          <p:cNvSpPr>
            <a:spLocks noGrp="1"/>
          </p:cNvSpPr>
          <p:nvPr>
            <p:ph idx="1"/>
          </p:nvPr>
        </p:nvSpPr>
        <p:spPr/>
        <p:txBody>
          <a:bodyPr/>
          <a:lstStyle/>
          <a:p>
            <a:r>
              <a:rPr lang="nl-NL" dirty="0"/>
              <a:t>Ouderen met zeer hoog risico HVZ (tenzij levensverwachting &lt; 1 jaar of bijwerkingen)</a:t>
            </a:r>
          </a:p>
          <a:p>
            <a:r>
              <a:rPr lang="nl-NL" dirty="0"/>
              <a:t>Ouderen met DM met orgaanschade</a:t>
            </a:r>
          </a:p>
          <a:p>
            <a:r>
              <a:rPr lang="nl-NL" dirty="0"/>
              <a:t>Ouderen die roken, SBP &gt;180 </a:t>
            </a:r>
            <a:r>
              <a:rPr lang="nl-NL" dirty="0" err="1"/>
              <a:t>mmHg</a:t>
            </a:r>
            <a:r>
              <a:rPr lang="nl-NL" dirty="0"/>
              <a:t> of fam. Hypercholesterolemie</a:t>
            </a:r>
          </a:p>
          <a:p>
            <a:r>
              <a:rPr lang="nl-NL" dirty="0"/>
              <a:t>Ernstige CNS</a:t>
            </a:r>
          </a:p>
          <a:p>
            <a:endParaRPr lang="nl-NL" dirty="0"/>
          </a:p>
          <a:p>
            <a:endParaRPr lang="nl-NL" dirty="0"/>
          </a:p>
          <a:p>
            <a:endParaRPr lang="nl-NL" dirty="0"/>
          </a:p>
        </p:txBody>
      </p:sp>
      <p:pic>
        <p:nvPicPr>
          <p:cNvPr id="4" name="Picture 2">
            <a:extLst>
              <a:ext uri="{FF2B5EF4-FFF2-40B4-BE49-F238E27FC236}">
                <a16:creationId xmlns:a16="http://schemas.microsoft.com/office/drawing/2014/main" id="{53839EF9-3C6D-79DF-E390-2F92D907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7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28"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2"/>
            </a:pPr>
            <a:r>
              <a:rPr lang="nl-NL" dirty="0"/>
              <a:t>Wat geldt voor meneer Joosten (75 jaar)? </a:t>
            </a:r>
          </a:p>
          <a:p>
            <a:endParaRPr lang="nl-NL" dirty="0"/>
          </a:p>
          <a:p>
            <a:pPr marL="457200" indent="-457200">
              <a:buFont typeface="+mj-lt"/>
              <a:buAutoNum type="alphaLcPeriod"/>
              <a:tabLst>
                <a:tab pos="449263" algn="l"/>
              </a:tabLst>
            </a:pPr>
            <a:r>
              <a:rPr lang="nl-NL" dirty="0"/>
              <a:t>Zijn optimale BMI is 20 en 25 kg/m</a:t>
            </a:r>
            <a:r>
              <a:rPr lang="nl-NL" baseline="30000" dirty="0"/>
              <a:t>2</a:t>
            </a:r>
          </a:p>
          <a:p>
            <a:pPr marL="457200" indent="-457200">
              <a:buFont typeface="+mj-lt"/>
              <a:buAutoNum type="alphaLcPeriod"/>
            </a:pPr>
            <a:r>
              <a:rPr lang="nl-NL" dirty="0"/>
              <a:t>Zijn optimale BMI is 22 tot 28 kg/m</a:t>
            </a:r>
            <a:r>
              <a:rPr lang="nl-NL" baseline="30000" dirty="0"/>
              <a:t>2</a:t>
            </a:r>
          </a:p>
          <a:p>
            <a:pPr marL="457200" indent="-457200">
              <a:buFont typeface="+mj-lt"/>
              <a:buAutoNum type="alphaLcPeriod"/>
            </a:pPr>
            <a:r>
              <a:rPr lang="nl-NL" dirty="0"/>
              <a:t>Monitoring van zijn middelomtrek is belangrijker dan zijn BMI</a:t>
            </a:r>
          </a:p>
        </p:txBody>
      </p:sp>
      <p:pic>
        <p:nvPicPr>
          <p:cNvPr id="1026" name="Picture 2">
            <a:extLst>
              <a:ext uri="{FF2B5EF4-FFF2-40B4-BE49-F238E27FC236}">
                <a16:creationId xmlns:a16="http://schemas.microsoft.com/office/drawing/2014/main" id="{05DA9C49-CCB6-A3A6-91C7-F6F56B3F6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1006475"/>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9ED01-8AB6-64F4-30BD-43F669C07603}"/>
              </a:ext>
            </a:extLst>
          </p:cNvPr>
          <p:cNvSpPr>
            <a:spLocks noGrp="1"/>
          </p:cNvSpPr>
          <p:nvPr>
            <p:ph type="ctrTitle"/>
          </p:nvPr>
        </p:nvSpPr>
        <p:spPr>
          <a:xfrm>
            <a:off x="1115626" y="83676"/>
            <a:ext cx="10185647" cy="786336"/>
          </a:xfrm>
        </p:spPr>
        <p:txBody>
          <a:bodyPr>
            <a:normAutofit fontScale="90000"/>
          </a:bodyPr>
          <a:lstStyle/>
          <a:p>
            <a:r>
              <a:rPr lang="nl-NL" dirty="0"/>
              <a:t>Welke statine heeft de voorkeur?</a:t>
            </a:r>
          </a:p>
        </p:txBody>
      </p:sp>
      <p:pic>
        <p:nvPicPr>
          <p:cNvPr id="5" name="Afbeelding 4">
            <a:extLst>
              <a:ext uri="{FF2B5EF4-FFF2-40B4-BE49-F238E27FC236}">
                <a16:creationId xmlns:a16="http://schemas.microsoft.com/office/drawing/2014/main" id="{D7C73F19-646F-03F4-0E5F-C240C3CC555A}"/>
              </a:ext>
            </a:extLst>
          </p:cNvPr>
          <p:cNvPicPr>
            <a:picLocks noChangeAspect="1"/>
          </p:cNvPicPr>
          <p:nvPr/>
        </p:nvPicPr>
        <p:blipFill>
          <a:blip r:embed="rId3"/>
          <a:srcRect l="35243" t="34046" r="20631" b="50000"/>
          <a:stretch/>
        </p:blipFill>
        <p:spPr>
          <a:xfrm>
            <a:off x="221941" y="1056443"/>
            <a:ext cx="8642695" cy="1757778"/>
          </a:xfrm>
          <a:prstGeom prst="rect">
            <a:avLst/>
          </a:prstGeom>
        </p:spPr>
      </p:pic>
      <p:sp>
        <p:nvSpPr>
          <p:cNvPr id="6" name="Tekstvak 5">
            <a:extLst>
              <a:ext uri="{FF2B5EF4-FFF2-40B4-BE49-F238E27FC236}">
                <a16:creationId xmlns:a16="http://schemas.microsoft.com/office/drawing/2014/main" id="{D141D7F0-F862-483C-776D-F3352F23AC2A}"/>
              </a:ext>
            </a:extLst>
          </p:cNvPr>
          <p:cNvSpPr txBox="1"/>
          <p:nvPr/>
        </p:nvSpPr>
        <p:spPr>
          <a:xfrm>
            <a:off x="221941" y="3103126"/>
            <a:ext cx="11780669" cy="3724096"/>
          </a:xfrm>
          <a:prstGeom prst="rect">
            <a:avLst/>
          </a:prstGeom>
          <a:noFill/>
        </p:spPr>
        <p:txBody>
          <a:bodyPr wrap="square" rtlCol="0">
            <a:spAutoFit/>
          </a:bodyPr>
          <a:lstStyle/>
          <a:p>
            <a:r>
              <a:rPr lang="nl-NL" b="1" dirty="0"/>
              <a:t>Aanbeveling voor het FTO: </a:t>
            </a:r>
            <a:r>
              <a:rPr lang="nl-NL" sz="2000" b="1" dirty="0"/>
              <a:t>voorkeur voor </a:t>
            </a:r>
            <a:r>
              <a:rPr lang="nl-NL" sz="2000" b="1" dirty="0" err="1"/>
              <a:t>rosuvastatine</a:t>
            </a:r>
            <a:r>
              <a:rPr lang="nl-NL" sz="2000" b="1" dirty="0"/>
              <a:t>. </a:t>
            </a:r>
          </a:p>
          <a:p>
            <a:pPr marL="285750" indent="-285750">
              <a:buFontTx/>
              <a:buChar char="-"/>
            </a:pPr>
            <a:r>
              <a:rPr lang="nl-NL" dirty="0"/>
              <a:t>Met name in lage dosering geeft het minder spierpijn ( 2014 </a:t>
            </a:r>
            <a:r>
              <a:rPr lang="nl-NL" dirty="0" err="1"/>
              <a:t>Naci</a:t>
            </a:r>
            <a:r>
              <a:rPr lang="nl-NL" dirty="0"/>
              <a:t> et al.)</a:t>
            </a:r>
          </a:p>
          <a:p>
            <a:pPr marL="285750" indent="-285750">
              <a:buFontTx/>
              <a:buChar char="-"/>
            </a:pPr>
            <a:r>
              <a:rPr lang="nl-NL" dirty="0"/>
              <a:t>Geen substraat voor CYP3A4 ( in tegenstelling tot </a:t>
            </a:r>
            <a:r>
              <a:rPr lang="nl-NL" dirty="0" err="1"/>
              <a:t>atorvastatine</a:t>
            </a:r>
            <a:r>
              <a:rPr lang="nl-NL" dirty="0"/>
              <a:t> en simvastatine )</a:t>
            </a:r>
          </a:p>
          <a:p>
            <a:pPr marL="285750" indent="-285750">
              <a:buFontTx/>
              <a:buChar char="-"/>
            </a:pPr>
            <a:r>
              <a:rPr lang="nl-NL" dirty="0"/>
              <a:t>Kan op elk moment van de dag worden ingenomen, net als </a:t>
            </a:r>
            <a:r>
              <a:rPr lang="nl-NL" dirty="0" err="1"/>
              <a:t>atorvastatine</a:t>
            </a:r>
            <a:r>
              <a:rPr lang="nl-NL" dirty="0"/>
              <a:t>.</a:t>
            </a:r>
          </a:p>
          <a:p>
            <a:pPr marL="285750" indent="-285750">
              <a:buFontTx/>
              <a:buChar char="-"/>
            </a:pPr>
            <a:r>
              <a:rPr lang="nl-NL" dirty="0"/>
              <a:t>Niet starten met 40mg</a:t>
            </a:r>
          </a:p>
          <a:p>
            <a:pPr marL="285750" indent="-285750">
              <a:buFontTx/>
              <a:buChar char="-"/>
            </a:pPr>
            <a:r>
              <a:rPr lang="nl-NL" dirty="0"/>
              <a:t>Denk aan nierfunctiestoornis. Bij GFR (10-30) start 5mg, max 10mg. Bij GFR (30-50) start 5mg, max 20mg</a:t>
            </a:r>
          </a:p>
          <a:p>
            <a:endParaRPr lang="nl-NL" dirty="0"/>
          </a:p>
          <a:p>
            <a:r>
              <a:rPr lang="nl-NL" b="1" dirty="0" err="1"/>
              <a:t>Pravastatine</a:t>
            </a:r>
            <a:r>
              <a:rPr lang="nl-NL" dirty="0"/>
              <a:t> wordt niet geadviseerd vanwege een verhoogde kans op </a:t>
            </a:r>
            <a:r>
              <a:rPr lang="nl-NL" b="1" dirty="0" err="1"/>
              <a:t>rhabdomyolyse</a:t>
            </a:r>
            <a:r>
              <a:rPr lang="nl-NL" dirty="0"/>
              <a:t> in combinatie met middelen zoals ciclosporine en itraconazol.</a:t>
            </a:r>
          </a:p>
          <a:p>
            <a:endParaRPr lang="nl-NL" dirty="0"/>
          </a:p>
          <a:p>
            <a:r>
              <a:rPr lang="nl-NL" b="1" dirty="0"/>
              <a:t>Prijs per tablet</a:t>
            </a:r>
          </a:p>
          <a:p>
            <a:r>
              <a:rPr lang="nl-NL" dirty="0" err="1"/>
              <a:t>Rosuvastatine</a:t>
            </a:r>
            <a:r>
              <a:rPr lang="nl-NL" dirty="0"/>
              <a:t> (2-4 </a:t>
            </a:r>
            <a:r>
              <a:rPr lang="nl-NL" dirty="0" err="1"/>
              <a:t>ct</a:t>
            </a:r>
            <a:r>
              <a:rPr lang="nl-NL" dirty="0"/>
              <a:t>) </a:t>
            </a:r>
            <a:r>
              <a:rPr lang="nl-NL" dirty="0" err="1"/>
              <a:t>atorvastatine</a:t>
            </a:r>
            <a:r>
              <a:rPr lang="nl-NL" dirty="0"/>
              <a:t> (2-4 </a:t>
            </a:r>
            <a:r>
              <a:rPr lang="nl-NL" dirty="0" err="1"/>
              <a:t>ct</a:t>
            </a:r>
            <a:r>
              <a:rPr lang="nl-NL" dirty="0"/>
              <a:t>) simvastatine (3-5 </a:t>
            </a:r>
            <a:r>
              <a:rPr lang="nl-NL" dirty="0" err="1"/>
              <a:t>ct</a:t>
            </a:r>
            <a:r>
              <a:rPr lang="nl-NL" dirty="0"/>
              <a:t>) </a:t>
            </a:r>
            <a:r>
              <a:rPr lang="nl-NL" dirty="0" err="1"/>
              <a:t>pravastatine</a:t>
            </a:r>
            <a:r>
              <a:rPr lang="nl-NL" dirty="0"/>
              <a:t> (7-32 </a:t>
            </a:r>
            <a:r>
              <a:rPr lang="nl-NL" dirty="0" err="1"/>
              <a:t>ct</a:t>
            </a:r>
            <a:r>
              <a:rPr lang="nl-NL" dirty="0"/>
              <a:t>) </a:t>
            </a:r>
            <a:r>
              <a:rPr lang="nl-NL" dirty="0" err="1"/>
              <a:t>fluvastatine</a:t>
            </a:r>
            <a:r>
              <a:rPr lang="nl-NL" dirty="0"/>
              <a:t>  11-52 </a:t>
            </a:r>
            <a:r>
              <a:rPr lang="nl-NL" dirty="0" err="1"/>
              <a:t>ct</a:t>
            </a:r>
            <a:r>
              <a:rPr lang="nl-NL" dirty="0"/>
              <a:t>)</a:t>
            </a:r>
          </a:p>
          <a:p>
            <a:endParaRPr lang="nl-NL" dirty="0"/>
          </a:p>
        </p:txBody>
      </p:sp>
      <p:pic>
        <p:nvPicPr>
          <p:cNvPr id="3" name="Picture 2">
            <a:extLst>
              <a:ext uri="{FF2B5EF4-FFF2-40B4-BE49-F238E27FC236}">
                <a16:creationId xmlns:a16="http://schemas.microsoft.com/office/drawing/2014/main" id="{91A7D4FF-42BE-FE1A-3E8E-A5C524701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67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64C0D-FDBC-54BD-E2D6-4F6256939293}"/>
              </a:ext>
            </a:extLst>
          </p:cNvPr>
          <p:cNvSpPr>
            <a:spLocks noGrp="1"/>
          </p:cNvSpPr>
          <p:nvPr>
            <p:ph type="title"/>
          </p:nvPr>
        </p:nvSpPr>
        <p:spPr>
          <a:xfrm>
            <a:off x="1033508" y="-72232"/>
            <a:ext cx="10515600" cy="1325563"/>
          </a:xfrm>
        </p:spPr>
        <p:txBody>
          <a:bodyPr/>
          <a:lstStyle/>
          <a:p>
            <a:r>
              <a:rPr lang="nl-NL" dirty="0"/>
              <a:t>Eerste uitgifte statines in feb ‘25</a:t>
            </a:r>
          </a:p>
        </p:txBody>
      </p:sp>
      <p:graphicFrame>
        <p:nvGraphicFramePr>
          <p:cNvPr id="4" name="Tijdelijke aanduiding voor inhoud 3">
            <a:extLst>
              <a:ext uri="{FF2B5EF4-FFF2-40B4-BE49-F238E27FC236}">
                <a16:creationId xmlns:a16="http://schemas.microsoft.com/office/drawing/2014/main" id="{76B37B6F-F548-FBD6-B7F7-CA94CCA3CFA1}"/>
              </a:ext>
            </a:extLst>
          </p:cNvPr>
          <p:cNvGraphicFramePr>
            <a:graphicFrameLocks noGrp="1"/>
          </p:cNvGraphicFramePr>
          <p:nvPr>
            <p:ph idx="1"/>
            <p:extLst>
              <p:ext uri="{D42A27DB-BD31-4B8C-83A1-F6EECF244321}">
                <p14:modId xmlns:p14="http://schemas.microsoft.com/office/powerpoint/2010/main" val="4125953805"/>
              </p:ext>
            </p:extLst>
          </p:nvPr>
        </p:nvGraphicFramePr>
        <p:xfrm>
          <a:off x="202359" y="764928"/>
          <a:ext cx="11785846" cy="578461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D30C236-148B-A657-D715-99287E33F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afgeronde hoeken 4">
            <a:extLst>
              <a:ext uri="{FF2B5EF4-FFF2-40B4-BE49-F238E27FC236}">
                <a16:creationId xmlns:a16="http://schemas.microsoft.com/office/drawing/2014/main" id="{AD330011-AE59-03F4-1DCF-405AFBC2499F}"/>
              </a:ext>
            </a:extLst>
          </p:cNvPr>
          <p:cNvSpPr/>
          <p:nvPr/>
        </p:nvSpPr>
        <p:spPr>
          <a:xfrm>
            <a:off x="883277" y="5341073"/>
            <a:ext cx="10723549" cy="3036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2300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8B074-84A1-D759-BFDA-DFA227655852}"/>
              </a:ext>
            </a:extLst>
          </p:cNvPr>
          <p:cNvSpPr>
            <a:spLocks noGrp="1"/>
          </p:cNvSpPr>
          <p:nvPr>
            <p:ph type="title"/>
          </p:nvPr>
        </p:nvSpPr>
        <p:spPr/>
        <p:txBody>
          <a:bodyPr/>
          <a:lstStyle/>
          <a:p>
            <a:pPr algn="ctr"/>
            <a:r>
              <a:rPr lang="nl-NL" dirty="0"/>
              <a:t>Afspraken FTO groep</a:t>
            </a:r>
          </a:p>
        </p:txBody>
      </p:sp>
      <p:sp>
        <p:nvSpPr>
          <p:cNvPr id="3" name="Tijdelijke aanduiding voor inhoud 2">
            <a:extLst>
              <a:ext uri="{FF2B5EF4-FFF2-40B4-BE49-F238E27FC236}">
                <a16:creationId xmlns:a16="http://schemas.microsoft.com/office/drawing/2014/main" id="{E2030AF6-5EC7-6E58-D3F7-88435345E415}"/>
              </a:ext>
            </a:extLst>
          </p:cNvPr>
          <p:cNvSpPr>
            <a:spLocks noGrp="1"/>
          </p:cNvSpPr>
          <p:nvPr>
            <p:ph idx="1"/>
          </p:nvPr>
        </p:nvSpPr>
        <p:spPr/>
        <p:txBody>
          <a:bodyPr vert="horz" lIns="91440" tIns="45720" rIns="91440" bIns="45720" rtlCol="0" anchor="t">
            <a:normAutofit/>
          </a:bodyPr>
          <a:lstStyle/>
          <a:p>
            <a:r>
              <a:rPr lang="nl-NL" dirty="0">
                <a:solidFill>
                  <a:srgbClr val="FF0000"/>
                </a:solidFill>
              </a:rPr>
              <a:t>Voorbeelden:</a:t>
            </a:r>
          </a:p>
          <a:p>
            <a:r>
              <a:rPr lang="nl-NL" dirty="0">
                <a:solidFill>
                  <a:srgbClr val="FF0000"/>
                </a:solidFill>
              </a:rPr>
              <a:t>Bij starten van statine: </a:t>
            </a:r>
            <a:r>
              <a:rPr lang="nl-NL" err="1">
                <a:solidFill>
                  <a:srgbClr val="FF0000"/>
                </a:solidFill>
              </a:rPr>
              <a:t>rosuvastatine</a:t>
            </a:r>
            <a:endParaRPr lang="nl-NL" dirty="0">
              <a:solidFill>
                <a:srgbClr val="FF0000"/>
              </a:solidFill>
            </a:endParaRPr>
          </a:p>
          <a:p>
            <a:r>
              <a:rPr lang="nl-NL" dirty="0">
                <a:solidFill>
                  <a:srgbClr val="FF0000"/>
                </a:solidFill>
              </a:rPr>
              <a:t>Uitdraai maken van kwetsbare ouderen met HVZ en/of DM die geen statines gebruiken --&gt; daarbij starten met een statine</a:t>
            </a:r>
          </a:p>
          <a:p>
            <a:endParaRPr lang="nl-NL" dirty="0">
              <a:solidFill>
                <a:srgbClr val="FF0000"/>
              </a:solidFill>
            </a:endParaRPr>
          </a:p>
        </p:txBody>
      </p:sp>
      <p:pic>
        <p:nvPicPr>
          <p:cNvPr id="4" name="Picture 2">
            <a:extLst>
              <a:ext uri="{FF2B5EF4-FFF2-40B4-BE49-F238E27FC236}">
                <a16:creationId xmlns:a16="http://schemas.microsoft.com/office/drawing/2014/main" id="{7BCBA3A7-F0C5-2D31-9631-D4977D57E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4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4786D-9770-9E7E-06FF-5155C6D88AC8}"/>
              </a:ext>
            </a:extLst>
          </p:cNvPr>
          <p:cNvSpPr>
            <a:spLocks noGrp="1"/>
          </p:cNvSpPr>
          <p:nvPr>
            <p:ph type="title"/>
          </p:nvPr>
        </p:nvSpPr>
        <p:spPr/>
        <p:txBody>
          <a:bodyPr/>
          <a:lstStyle/>
          <a:p>
            <a:r>
              <a:rPr lang="nl-NL" dirty="0">
                <a:latin typeface="Arial Rounded MT Bold"/>
              </a:rPr>
              <a:t>Vragen?</a:t>
            </a:r>
            <a:endParaRPr lang="nl-NL" dirty="0"/>
          </a:p>
        </p:txBody>
      </p:sp>
      <p:sp>
        <p:nvSpPr>
          <p:cNvPr id="3" name="Tijdelijke aanduiding voor inhoud 2">
            <a:extLst>
              <a:ext uri="{FF2B5EF4-FFF2-40B4-BE49-F238E27FC236}">
                <a16:creationId xmlns:a16="http://schemas.microsoft.com/office/drawing/2014/main" id="{CA03DCE0-B072-67CD-264B-151E255D0188}"/>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D92733A0-0398-AEC5-1528-938C9D56768F}"/>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83416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3"/>
            </a:pPr>
            <a:r>
              <a:rPr lang="nl-NL" dirty="0"/>
              <a:t>Een patiënt ouder dan 70 jaar met twee of meer chronische aandoeningen is een kwetsbare oudere.</a:t>
            </a:r>
          </a:p>
          <a:p>
            <a:endParaRPr lang="nl-NL" dirty="0"/>
          </a:p>
          <a:p>
            <a:pPr marL="457200" indent="-457200">
              <a:buFont typeface="+mj-lt"/>
              <a:buAutoNum type="alphaLcPeriod"/>
            </a:pPr>
            <a:r>
              <a:rPr lang="nl-NL" dirty="0"/>
              <a:t>Juist</a:t>
            </a:r>
          </a:p>
          <a:p>
            <a:pPr marL="457200" indent="-457200">
              <a:buFont typeface="+mj-lt"/>
              <a:buAutoNum type="alphaLcPeriod"/>
            </a:pPr>
            <a:r>
              <a:rPr lang="nl-NL" dirty="0"/>
              <a:t>Onjuist</a:t>
            </a:r>
          </a:p>
        </p:txBody>
      </p:sp>
      <p:pic>
        <p:nvPicPr>
          <p:cNvPr id="3074" name="Picture 2">
            <a:extLst>
              <a:ext uri="{FF2B5EF4-FFF2-40B4-BE49-F238E27FC236}">
                <a16:creationId xmlns:a16="http://schemas.microsoft.com/office/drawing/2014/main" id="{4A9B2DBD-041C-04EC-1A0A-83413D87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1006475"/>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355842"/>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4"/>
            </a:pPr>
            <a:r>
              <a:rPr lang="nl-NL" dirty="0"/>
              <a:t>Bij hoeveel procent van de patiënten ouder dan 90 jaar is sprake van kwetsbaarheid? </a:t>
            </a:r>
          </a:p>
          <a:p>
            <a:pPr marL="457200" indent="-457200">
              <a:buFont typeface="+mj-lt"/>
              <a:buAutoNum type="arabicPeriod" startAt="4"/>
            </a:pPr>
            <a:endParaRPr lang="nl-NL" dirty="0"/>
          </a:p>
          <a:p>
            <a:pPr marL="457200" indent="-457200">
              <a:buFont typeface="+mj-lt"/>
              <a:buAutoNum type="alphaLcPeriod"/>
            </a:pPr>
            <a:r>
              <a:rPr lang="nl-NL" dirty="0"/>
              <a:t>Ongeveer 10 procent</a:t>
            </a:r>
          </a:p>
          <a:p>
            <a:pPr marL="457200" indent="-457200">
              <a:buFont typeface="+mj-lt"/>
              <a:buAutoNum type="alphaLcPeriod"/>
            </a:pPr>
            <a:r>
              <a:rPr lang="nl-NL" dirty="0"/>
              <a:t>Ongeveer 25 procent</a:t>
            </a:r>
          </a:p>
          <a:p>
            <a:pPr marL="457200" indent="-457200">
              <a:buFont typeface="+mj-lt"/>
              <a:buAutoNum type="alphaLcPeriod"/>
            </a:pPr>
            <a:r>
              <a:rPr lang="nl-NL" dirty="0"/>
              <a:t>Ongeveer 50 procent</a:t>
            </a:r>
          </a:p>
          <a:p>
            <a:pPr marL="457200" indent="-457200">
              <a:buFont typeface="+mj-lt"/>
              <a:buAutoNum type="alphaLcPeriod"/>
            </a:pPr>
            <a:r>
              <a:rPr lang="nl-NL" dirty="0"/>
              <a:t>Ongeveer 75 procent</a:t>
            </a:r>
          </a:p>
          <a:p>
            <a:endParaRPr lang="nl-NL" dirty="0"/>
          </a:p>
        </p:txBody>
      </p:sp>
      <p:pic>
        <p:nvPicPr>
          <p:cNvPr id="4098" name="Picture 2">
            <a:extLst>
              <a:ext uri="{FF2B5EF4-FFF2-40B4-BE49-F238E27FC236}">
                <a16:creationId xmlns:a16="http://schemas.microsoft.com/office/drawing/2014/main" id="{0BC70E7B-27BB-3D2F-81AA-D1687016B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1027906"/>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8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dirty="0"/>
          </a:p>
          <a:p>
            <a:pPr marL="457200" indent="-457200">
              <a:buFont typeface="+mj-lt"/>
              <a:buAutoNum type="arabicPeriod" startAt="5"/>
            </a:pPr>
            <a:r>
              <a:rPr lang="nl-NL" dirty="0"/>
              <a:t>Mevrouw Hoeksema (72 jaar) heeft een recente diagnose angina pectoris. Hoe bepaalt u het risico op sterfte door HVZ?</a:t>
            </a:r>
          </a:p>
          <a:p>
            <a:endParaRPr lang="nl-NL" dirty="0"/>
          </a:p>
          <a:p>
            <a:pPr marL="457200" indent="-457200">
              <a:buFont typeface="+mj-lt"/>
              <a:buAutoNum type="alphaLcPeriod"/>
            </a:pPr>
            <a:r>
              <a:rPr lang="nl-NL" dirty="0"/>
              <a:t>Door de risicocategorie vast te stellen op basis van morbiditeit</a:t>
            </a:r>
          </a:p>
          <a:p>
            <a:pPr marL="457200" indent="-457200">
              <a:buFont typeface="+mj-lt"/>
              <a:buAutoNum type="alphaLcPeriod"/>
            </a:pPr>
            <a:r>
              <a:rPr lang="nl-NL" dirty="0"/>
              <a:t>Door het </a:t>
            </a:r>
            <a:r>
              <a:rPr lang="nl-NL" dirty="0" err="1"/>
              <a:t>tienjaarsrisico</a:t>
            </a:r>
            <a:r>
              <a:rPr lang="nl-NL" dirty="0"/>
              <a:t> te schatten met de SCORE2OP-tabel</a:t>
            </a:r>
          </a:p>
          <a:p>
            <a:pPr marL="457200" indent="-457200">
              <a:buFont typeface="+mj-lt"/>
              <a:buAutoNum type="alphaLcPeriod"/>
            </a:pPr>
            <a:r>
              <a:rPr lang="nl-NL" dirty="0"/>
              <a:t>Door het </a:t>
            </a:r>
            <a:r>
              <a:rPr lang="nl-NL" dirty="0" err="1"/>
              <a:t>tienjaarsrisico</a:t>
            </a:r>
            <a:r>
              <a:rPr lang="nl-NL" dirty="0"/>
              <a:t> te schatten met een specifieke risicofunctie voor ouderen</a:t>
            </a:r>
          </a:p>
          <a:p>
            <a:pPr marL="457200" indent="-457200">
              <a:buFont typeface="+mj-lt"/>
              <a:buAutoNum type="alphaLcPeriod"/>
            </a:pPr>
            <a:r>
              <a:rPr lang="nl-NL" dirty="0"/>
              <a:t>Patiënten ouder dan 70 jaar hebben altijd een zeer hoog risico	</a:t>
            </a:r>
          </a:p>
          <a:p>
            <a:pPr>
              <a:tabLst>
                <a:tab pos="449263" algn="l"/>
              </a:tabLst>
            </a:pPr>
            <a:endParaRPr lang="nl-NL" dirty="0"/>
          </a:p>
        </p:txBody>
      </p:sp>
      <p:pic>
        <p:nvPicPr>
          <p:cNvPr id="5122" name="Picture 2">
            <a:extLst>
              <a:ext uri="{FF2B5EF4-FFF2-40B4-BE49-F238E27FC236}">
                <a16:creationId xmlns:a16="http://schemas.microsoft.com/office/drawing/2014/main" id="{21FA1617-9C3C-BD96-07D6-A5A98348B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1027906"/>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3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a:bodyPr>
          <a:lstStyle/>
          <a:p>
            <a:pPr marL="457200" indent="-457200">
              <a:buFont typeface="+mj-lt"/>
              <a:buAutoNum type="arabicPeriod"/>
            </a:pPr>
            <a:endParaRPr lang="nl-NL" sz="2400" dirty="0"/>
          </a:p>
          <a:p>
            <a:pPr marL="457200" indent="-457200">
              <a:buFont typeface="+mj-lt"/>
              <a:buAutoNum type="arabicPeriod" startAt="6"/>
            </a:pPr>
            <a:r>
              <a:rPr lang="nl-NL" sz="2400" dirty="0"/>
              <a:t>Wat is de algemene streefwaarde voor de systolische bloeddruk voor kwetsbare en niet-kwetsbare ouderen met een hoog risico?</a:t>
            </a:r>
          </a:p>
          <a:p>
            <a:endParaRPr lang="nl-NL" sz="2400" dirty="0"/>
          </a:p>
          <a:p>
            <a:pPr marL="457200" indent="-457200">
              <a:buFont typeface="+mj-lt"/>
              <a:buAutoNum type="alphaLcPeriod"/>
            </a:pPr>
            <a:r>
              <a:rPr lang="nl-NL" sz="2400" dirty="0"/>
              <a:t>Voor kwetsbare ouderen &lt; 140 </a:t>
            </a:r>
            <a:r>
              <a:rPr lang="nl-NL" sz="2400" dirty="0" err="1"/>
              <a:t>mmHg</a:t>
            </a:r>
            <a:r>
              <a:rPr lang="nl-NL" sz="2400" dirty="0"/>
              <a:t> en voor niet-kwetsbare ouderen &lt;130 </a:t>
            </a:r>
            <a:r>
              <a:rPr lang="nl-NL" sz="2400" dirty="0" err="1"/>
              <a:t>mmHg</a:t>
            </a:r>
            <a:endParaRPr lang="nl-NL" sz="2400" dirty="0"/>
          </a:p>
          <a:p>
            <a:pPr marL="457200" indent="-457200">
              <a:buFont typeface="+mj-lt"/>
              <a:buAutoNum type="alphaLcPeriod"/>
            </a:pPr>
            <a:r>
              <a:rPr lang="nl-NL" sz="2400" dirty="0"/>
              <a:t>Voor kwetsbare ouderen &lt; 150 </a:t>
            </a:r>
            <a:r>
              <a:rPr lang="nl-NL" sz="2400" dirty="0" err="1"/>
              <a:t>mmHg</a:t>
            </a:r>
            <a:r>
              <a:rPr lang="nl-NL" sz="2400" dirty="0"/>
              <a:t> en voor niet-kwetsbare ouderen &lt;140 </a:t>
            </a:r>
            <a:r>
              <a:rPr lang="nl-NL" sz="2400" dirty="0" err="1"/>
              <a:t>mmHg</a:t>
            </a:r>
            <a:endParaRPr lang="nl-NL" sz="2400" dirty="0"/>
          </a:p>
          <a:p>
            <a:pPr marL="457200" indent="-457200">
              <a:buFont typeface="+mj-lt"/>
              <a:buAutoNum type="alphaLcPeriod"/>
            </a:pPr>
            <a:r>
              <a:rPr lang="nl-NL" sz="2400" dirty="0"/>
              <a:t>Voor kwetsbare en niet-kwetsbare ouderen &lt; 140 </a:t>
            </a:r>
            <a:r>
              <a:rPr lang="nl-NL" sz="2400" dirty="0" err="1"/>
              <a:t>mmHg</a:t>
            </a:r>
            <a:endParaRPr lang="nl-NL" sz="2400" dirty="0"/>
          </a:p>
          <a:p>
            <a:pPr marL="457200" indent="-457200">
              <a:buFont typeface="+mj-lt"/>
              <a:buAutoNum type="alphaLcPeriod"/>
            </a:pPr>
            <a:r>
              <a:rPr lang="nl-NL" sz="2400" dirty="0"/>
              <a:t>Voor kwetsbare en niet-kwetsbare ouderen &lt; 150 </a:t>
            </a:r>
            <a:r>
              <a:rPr lang="nl-NL" sz="2400" dirty="0" err="1"/>
              <a:t>mmHg</a:t>
            </a:r>
            <a:r>
              <a:rPr lang="nl-NL" sz="2400" dirty="0"/>
              <a:t>	</a:t>
            </a:r>
          </a:p>
          <a:p>
            <a:pPr>
              <a:tabLst>
                <a:tab pos="449263" algn="l"/>
              </a:tabLst>
            </a:pPr>
            <a:endParaRPr lang="nl-NL" sz="2400" dirty="0"/>
          </a:p>
        </p:txBody>
      </p:sp>
      <p:pic>
        <p:nvPicPr>
          <p:cNvPr id="6146" name="Picture 2">
            <a:extLst>
              <a:ext uri="{FF2B5EF4-FFF2-40B4-BE49-F238E27FC236}">
                <a16:creationId xmlns:a16="http://schemas.microsoft.com/office/drawing/2014/main" id="{449BDBC9-9547-38E6-FE98-290E073A2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nl-NL" dirty="0"/>
              <a:t>Kennistoets</a:t>
            </a:r>
          </a:p>
        </p:txBody>
      </p:sp>
      <p:sp>
        <p:nvSpPr>
          <p:cNvPr id="3" name="Tijdelijke aanduiding voor inhoud 2"/>
          <p:cNvSpPr>
            <a:spLocks noGrp="1"/>
          </p:cNvSpPr>
          <p:nvPr>
            <p:ph idx="1"/>
          </p:nvPr>
        </p:nvSpPr>
        <p:spPr>
          <a:xfrm>
            <a:off x="838200" y="1825625"/>
            <a:ext cx="10515600" cy="4351338"/>
          </a:xfrm>
        </p:spPr>
        <p:txBody>
          <a:bodyPr>
            <a:normAutofit lnSpcReduction="10000"/>
          </a:bodyPr>
          <a:lstStyle/>
          <a:p>
            <a:pPr marL="457200" indent="-457200">
              <a:buFont typeface="+mj-lt"/>
              <a:buAutoNum type="arabicPeriod"/>
            </a:pPr>
            <a:endParaRPr lang="nl-NL" sz="2600" dirty="0"/>
          </a:p>
          <a:p>
            <a:pPr marL="457200" indent="-457200">
              <a:buFont typeface="+mj-lt"/>
              <a:buAutoNum type="arabicPeriod" startAt="7"/>
            </a:pPr>
            <a:r>
              <a:rPr lang="nl-NL" sz="2600" dirty="0"/>
              <a:t>Welke uitspraak is waar over de diastolische bloeddruk bij ouderen? </a:t>
            </a:r>
          </a:p>
          <a:p>
            <a:endParaRPr lang="nl-NL" sz="2600" dirty="0"/>
          </a:p>
          <a:p>
            <a:pPr marL="457200" indent="-457200">
              <a:buFont typeface="+mj-lt"/>
              <a:buAutoNum type="alphaLcPeriod"/>
            </a:pPr>
            <a:r>
              <a:rPr lang="nl-NL" sz="2600" dirty="0"/>
              <a:t>De streefwaarde voor diastolische bloeddruk is voor zowel kwetsbare als niet-kwetsbare ouderen ≥ 70 </a:t>
            </a:r>
            <a:r>
              <a:rPr lang="nl-NL" sz="2600" dirty="0" err="1"/>
              <a:t>mmHg</a:t>
            </a:r>
            <a:endParaRPr lang="nl-NL" sz="2600" dirty="0"/>
          </a:p>
          <a:p>
            <a:pPr marL="457200" indent="-457200">
              <a:buFont typeface="+mj-lt"/>
              <a:buAutoNum type="alphaLcPeriod"/>
            </a:pPr>
            <a:r>
              <a:rPr lang="nl-NL" sz="2600" dirty="0"/>
              <a:t>Bij kwetsbare ouderen is het behalen van de streefwaarde voor systolische bloeddruk belangrijker dan de diastolische bloeddruk</a:t>
            </a:r>
          </a:p>
          <a:p>
            <a:pPr marL="457200" indent="-457200">
              <a:buFont typeface="+mj-lt"/>
              <a:buAutoNum type="alphaLcPeriod"/>
            </a:pPr>
            <a:r>
              <a:rPr lang="nl-NL" sz="2600" dirty="0"/>
              <a:t>Bij kwetsbare ouderen is een diastolische bloeddruk &lt; 70 </a:t>
            </a:r>
            <a:r>
              <a:rPr lang="nl-NL" sz="2600" dirty="0" err="1"/>
              <a:t>mmHg</a:t>
            </a:r>
            <a:r>
              <a:rPr lang="nl-NL" sz="2600" dirty="0"/>
              <a:t> geassocieerd met een hoger risico op mortaliteit	</a:t>
            </a:r>
          </a:p>
          <a:p>
            <a:pPr>
              <a:tabLst>
                <a:tab pos="449263" algn="l"/>
              </a:tabLst>
            </a:pPr>
            <a:endParaRPr lang="nl-NL" sz="2600" dirty="0"/>
          </a:p>
        </p:txBody>
      </p:sp>
      <p:pic>
        <p:nvPicPr>
          <p:cNvPr id="4" name="Picture 2">
            <a:extLst>
              <a:ext uri="{FF2B5EF4-FFF2-40B4-BE49-F238E27FC236}">
                <a16:creationId xmlns:a16="http://schemas.microsoft.com/office/drawing/2014/main" id="{7523C2F6-B5C4-5E41-B119-7882549FD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50" y="939007"/>
            <a:ext cx="14097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5543EE4-A3E3-4D23-A318-B898619A4EA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2D8B434F-4839-4A2B-B7A7-AF29E90B7E0D}"/>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FEBD0EA-633F-4D2F-B254-217D2D13F553}"/>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51D8AAF-216A-4119-8DAC-C7A98CFF819A}"/>
    </a:ext>
  </a:extLst>
</a:theme>
</file>

<file path=ppt/theme/theme5.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FCD7DDD6-FE2F-434E-B087-050F7D3B5184}"/>
    </a:ext>
  </a:extLst>
</a:theme>
</file>

<file path=ppt/theme/theme6.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51935FBF-79D8-4326-8D8D-CD330A3C4DD3}"/>
    </a:ext>
  </a:extLst>
</a:theme>
</file>

<file path=ppt/theme/theme7.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A97CD250-59BA-4492-ABCF-CBF4932A11EE}"/>
    </a:ext>
  </a:extLst>
</a:theme>
</file>

<file path=ppt/theme/theme8.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2277158-6C2E-40EC-9B41-7750CF41D514}"/>
    </a:ext>
  </a:extLst>
</a:theme>
</file>

<file path=ppt/theme/theme9.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8ee956-d463-4f46-8f10-c05239c7abea">
      <UserInfo>
        <DisplayName>Candy Lo-A-Foe old</DisplayName>
        <AccountId>87</AccountId>
        <AccountType/>
      </UserInfo>
      <UserInfo>
        <DisplayName>Marieke Bouwmeester</DisplayName>
        <AccountId>80</AccountId>
        <AccountType/>
      </UserInfo>
      <UserInfo>
        <DisplayName>Marieke de Korte</DisplayName>
        <AccountId>26</AccountId>
        <AccountType/>
      </UserInfo>
      <UserInfo>
        <DisplayName>HE Pilot team - Leden</DisplayName>
        <AccountId>22</AccountId>
        <AccountType/>
      </UserInfo>
      <UserInfo>
        <DisplayName>Betty Franken</DisplayName>
        <AccountId>491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DE93873BD7FB41BA352356C9D391C4" ma:contentTypeVersion="6" ma:contentTypeDescription="Een nieuw document maken." ma:contentTypeScope="" ma:versionID="e819a4749f29c2c3733b7e091e7aa3bc">
  <xsd:schema xmlns:xsd="http://www.w3.org/2001/XMLSchema" xmlns:xs="http://www.w3.org/2001/XMLSchema" xmlns:p="http://schemas.microsoft.com/office/2006/metadata/properties" xmlns:ns2="d6f41b42-4e7f-43be-b2b5-36733f0f59de" xmlns:ns3="4d8ee956-d463-4f46-8f10-c05239c7abea" targetNamespace="http://schemas.microsoft.com/office/2006/metadata/properties" ma:root="true" ma:fieldsID="0baf617932077f0811fa4925a4ed6a67" ns2:_="" ns3:_="">
    <xsd:import namespace="d6f41b42-4e7f-43be-b2b5-36733f0f59de"/>
    <xsd:import namespace="4d8ee956-d463-4f46-8f10-c05239c7ab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41b42-4e7f-43be-b2b5-36733f0f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ee956-d463-4f46-8f10-c05239c7abe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54A3B-4825-463C-9ACA-D662CCCFB6D7}">
  <ds:schemaRefs>
    <ds:schemaRef ds:uri="http://schemas.microsoft.com/sharepoint/v3/contenttype/forms"/>
  </ds:schemaRefs>
</ds:datastoreItem>
</file>

<file path=customXml/itemProps2.xml><?xml version="1.0" encoding="utf-8"?>
<ds:datastoreItem xmlns:ds="http://schemas.openxmlformats.org/officeDocument/2006/customXml" ds:itemID="{51C4FC84-5C69-4460-93D3-B9419BE85D1A}">
  <ds:schemaRefs>
    <ds:schemaRef ds:uri="http://purl.org/dc/elements/1.1/"/>
    <ds:schemaRef ds:uri="http://schemas.microsoft.com/office/2006/documentManagement/types"/>
    <ds:schemaRef ds:uri="http://purl.org/dc/dcmitype/"/>
    <ds:schemaRef ds:uri="http://www.w3.org/XML/1998/namespace"/>
    <ds:schemaRef ds:uri="d6f41b42-4e7f-43be-b2b5-36733f0f59de"/>
    <ds:schemaRef ds:uri="http://schemas.microsoft.com/office/2006/metadata/properties"/>
    <ds:schemaRef ds:uri="http://purl.org/dc/terms/"/>
    <ds:schemaRef ds:uri="4d8ee956-d463-4f46-8f10-c05239c7abe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339E452-4900-401E-A9AA-1234B4CF5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41b42-4e7f-43be-b2b5-36733f0f59de"/>
    <ds:schemaRef ds:uri="4d8ee956-d463-4f46-8f10-c05239c7a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Huisartsen Eemland definitief</Template>
  <TotalTime>29</TotalTime>
  <Words>4825</Words>
  <Application>Microsoft Office PowerPoint</Application>
  <PresentationFormat>Breedbeeld</PresentationFormat>
  <Paragraphs>445</Paragraphs>
  <Slides>43</Slides>
  <Notes>39</Notes>
  <HiddenSlides>0</HiddenSlides>
  <MMClips>0</MMClips>
  <ScaleCrop>false</ScaleCrop>
  <HeadingPairs>
    <vt:vector size="4" baseType="variant">
      <vt:variant>
        <vt:lpstr>Thema</vt:lpstr>
      </vt:variant>
      <vt:variant>
        <vt:i4>8</vt:i4>
      </vt:variant>
      <vt:variant>
        <vt:lpstr>Diatitels</vt:lpstr>
      </vt:variant>
      <vt:variant>
        <vt:i4>43</vt:i4>
      </vt:variant>
    </vt:vector>
  </HeadingPairs>
  <TitlesOfParts>
    <vt:vector size="51" baseType="lpstr">
      <vt:lpstr>Titelpagina wit</vt:lpstr>
      <vt:lpstr>Titelpagina blauw</vt:lpstr>
      <vt:lpstr>Fotopagina</vt:lpstr>
      <vt:lpstr>Titel fotopagina</vt:lpstr>
      <vt:lpstr>Tekstpagina wit</vt:lpstr>
      <vt:lpstr>Tekstpagina blauw</vt:lpstr>
      <vt:lpstr>Tekstpagina blauw foto rechts</vt:lpstr>
      <vt:lpstr>Tekstpagina wit foto links</vt:lpstr>
      <vt:lpstr>FTO CVRM bij ouderen</vt:lpstr>
      <vt:lpstr>Doel van FTO</vt:lpstr>
      <vt:lpstr>Kennistoets</vt:lpstr>
      <vt:lpstr>Kennistoets</vt:lpstr>
      <vt:lpstr>Kennistoets</vt:lpstr>
      <vt:lpstr>Kennistoets</vt:lpstr>
      <vt:lpstr>Kennistoets</vt:lpstr>
      <vt:lpstr>Kennistoets</vt:lpstr>
      <vt:lpstr>Kennistoets</vt:lpstr>
      <vt:lpstr>Kennistoets</vt:lpstr>
      <vt:lpstr>Kennistoets</vt:lpstr>
      <vt:lpstr>Belangrijkste wijzigingen CVRM richtlijn 2024</vt:lpstr>
      <vt:lpstr>CVRM bij ouderen</vt:lpstr>
      <vt:lpstr>PowerPoint-presentatie</vt:lpstr>
      <vt:lpstr>Ouderen</vt:lpstr>
      <vt:lpstr>Casus mevrouw van Bokhoven</vt:lpstr>
      <vt:lpstr>Risicoschatting bij ouderen</vt:lpstr>
      <vt:lpstr>Casus mevrouw van Bokhoven</vt:lpstr>
      <vt:lpstr>Starten met welke antihypertensiva?</vt:lpstr>
      <vt:lpstr>Stappenplan bloeddrukbehandeling</vt:lpstr>
      <vt:lpstr>Welk middel heeft binnen de klasse de voorkeur? </vt:lpstr>
      <vt:lpstr>Welk middel heeft binnen de klasse de voorkeur? </vt:lpstr>
      <vt:lpstr>Eerste uitgifte antihypertensiva in feb ‘25 </vt:lpstr>
      <vt:lpstr>Casus meneer Schoonebeek</vt:lpstr>
      <vt:lpstr>Casus meneer Schoonebeek</vt:lpstr>
      <vt:lpstr>Factoren die bijdragen aan kwetsbaarheid</vt:lpstr>
      <vt:lpstr>Behandelen van ouderen</vt:lpstr>
      <vt:lpstr>Medicatie bij ouderen zonder HVZ</vt:lpstr>
      <vt:lpstr>PowerPoint-presentatie</vt:lpstr>
      <vt:lpstr>PowerPoint-presentatie</vt:lpstr>
      <vt:lpstr>PowerPoint-presentatie</vt:lpstr>
      <vt:lpstr>PowerPoint-presentatie</vt:lpstr>
      <vt:lpstr>PowerPoint-presentatie</vt:lpstr>
      <vt:lpstr>Afbouw antihypertensiva</vt:lpstr>
      <vt:lpstr>Combinatie behandeling</vt:lpstr>
      <vt:lpstr>PowerPoint-presentatie</vt:lpstr>
      <vt:lpstr>Effectiviteit statines</vt:lpstr>
      <vt:lpstr>Onderzoek staken statine</vt:lpstr>
      <vt:lpstr>Statine niet staken</vt:lpstr>
      <vt:lpstr>Welke statine heeft de voorkeur?</vt:lpstr>
      <vt:lpstr>Eerste uitgifte statines in feb ‘25</vt:lpstr>
      <vt:lpstr>Afspraken FTO groep</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Tirza Volk</dc:creator>
  <cp:lastModifiedBy>Tirza Volk</cp:lastModifiedBy>
  <cp:revision>70</cp:revision>
  <cp:lastPrinted>2023-05-23T09:09:40Z</cp:lastPrinted>
  <dcterms:created xsi:type="dcterms:W3CDTF">2025-07-14T14:14:13Z</dcterms:created>
  <dcterms:modified xsi:type="dcterms:W3CDTF">2025-10-27T06:52:54Z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0x0101005BDE93873BD7FB41BA352356C9D391C4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